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1" r:id="rId2"/>
  </p:sldMasterIdLst>
  <p:notesMasterIdLst>
    <p:notesMasterId r:id="rId68"/>
  </p:notesMasterIdLst>
  <p:sldIdLst>
    <p:sldId id="259" r:id="rId3"/>
    <p:sldId id="274" r:id="rId4"/>
    <p:sldId id="302" r:id="rId5"/>
    <p:sldId id="295" r:id="rId6"/>
    <p:sldId id="328" r:id="rId7"/>
    <p:sldId id="294" r:id="rId8"/>
    <p:sldId id="293" r:id="rId9"/>
    <p:sldId id="297" r:id="rId10"/>
    <p:sldId id="296" r:id="rId11"/>
    <p:sldId id="316" r:id="rId12"/>
    <p:sldId id="317" r:id="rId13"/>
    <p:sldId id="299" r:id="rId14"/>
    <p:sldId id="315" r:id="rId15"/>
    <p:sldId id="327" r:id="rId16"/>
    <p:sldId id="346" r:id="rId17"/>
    <p:sldId id="329" r:id="rId18"/>
    <p:sldId id="301" r:id="rId19"/>
    <p:sldId id="287" r:id="rId20"/>
    <p:sldId id="314" r:id="rId21"/>
    <p:sldId id="273" r:id="rId22"/>
    <p:sldId id="347" r:id="rId23"/>
    <p:sldId id="275" r:id="rId24"/>
    <p:sldId id="291" r:id="rId25"/>
    <p:sldId id="292" r:id="rId26"/>
    <p:sldId id="308" r:id="rId27"/>
    <p:sldId id="318" r:id="rId28"/>
    <p:sldId id="280" r:id="rId29"/>
    <p:sldId id="330" r:id="rId30"/>
    <p:sldId id="281" r:id="rId31"/>
    <p:sldId id="306" r:id="rId32"/>
    <p:sldId id="282" r:id="rId33"/>
    <p:sldId id="283" r:id="rId34"/>
    <p:sldId id="333" r:id="rId35"/>
    <p:sldId id="334" r:id="rId36"/>
    <p:sldId id="335" r:id="rId37"/>
    <p:sldId id="336" r:id="rId38"/>
    <p:sldId id="337" r:id="rId39"/>
    <p:sldId id="338" r:id="rId40"/>
    <p:sldId id="307" r:id="rId41"/>
    <p:sldId id="339" r:id="rId42"/>
    <p:sldId id="340" r:id="rId43"/>
    <p:sldId id="285" r:id="rId44"/>
    <p:sldId id="341" r:id="rId45"/>
    <p:sldId id="342" r:id="rId46"/>
    <p:sldId id="284" r:id="rId47"/>
    <p:sldId id="304" r:id="rId48"/>
    <p:sldId id="303" r:id="rId49"/>
    <p:sldId id="305" r:id="rId50"/>
    <p:sldId id="331" r:id="rId51"/>
    <p:sldId id="332" r:id="rId52"/>
    <p:sldId id="288" r:id="rId53"/>
    <p:sldId id="289" r:id="rId54"/>
    <p:sldId id="290" r:id="rId55"/>
    <p:sldId id="310" r:id="rId56"/>
    <p:sldId id="343" r:id="rId57"/>
    <p:sldId id="323" r:id="rId58"/>
    <p:sldId id="326" r:id="rId59"/>
    <p:sldId id="286" r:id="rId60"/>
    <p:sldId id="320" r:id="rId61"/>
    <p:sldId id="321" r:id="rId62"/>
    <p:sldId id="344" r:id="rId63"/>
    <p:sldId id="345" r:id="rId64"/>
    <p:sldId id="324" r:id="rId65"/>
    <p:sldId id="311" r:id="rId66"/>
    <p:sldId id="260" r:id="rId6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y Jaramillo" initials="R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4" autoAdjust="0"/>
    <p:restoredTop sz="94101" autoAdjust="0"/>
  </p:normalViewPr>
  <p:slideViewPr>
    <p:cSldViewPr snapToGrid="0">
      <p:cViewPr varScale="1">
        <p:scale>
          <a:sx n="116" d="100"/>
          <a:sy n="116" d="100"/>
        </p:scale>
        <p:origin x="1110" y="84"/>
      </p:cViewPr>
      <p:guideLst>
        <p:guide orient="horz" pos="1728"/>
        <p:guide pos="240"/>
      </p:guideLst>
    </p:cSldViewPr>
  </p:slideViewPr>
  <p:notesTextViewPr>
    <p:cViewPr>
      <p:scale>
        <a:sx n="150" d="100"/>
        <a:sy n="150" d="100"/>
      </p:scale>
      <p:origin x="0" y="0"/>
    </p:cViewPr>
  </p:notesTextViewPr>
  <p:sorterViewPr>
    <p:cViewPr>
      <p:scale>
        <a:sx n="88" d="100"/>
        <a:sy n="8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839996-7DB7-409A-AADA-1716AC59D4E9}" type="datetimeFigureOut">
              <a:rPr lang="en-US" smtClean="0"/>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C2EEBA-A346-41FD-BA38-0BAEBAA94979}" type="slidenum">
              <a:rPr lang="en-US" smtClean="0"/>
              <a:t>‹#›</a:t>
            </a:fld>
            <a:endParaRPr lang="en-US" dirty="0"/>
          </a:p>
        </p:txBody>
      </p:sp>
    </p:spTree>
    <p:extLst>
      <p:ext uri="{BB962C8B-B14F-4D97-AF65-F5344CB8AC3E}">
        <p14:creationId xmlns:p14="http://schemas.microsoft.com/office/powerpoint/2010/main" val="1650084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all frames to windows</a:t>
            </a:r>
          </a:p>
        </p:txBody>
      </p:sp>
      <p:sp>
        <p:nvSpPr>
          <p:cNvPr id="4" name="Slide Number Placeholder 3"/>
          <p:cNvSpPr>
            <a:spLocks noGrp="1"/>
          </p:cNvSpPr>
          <p:nvPr>
            <p:ph type="sldNum" sz="quarter" idx="10"/>
          </p:nvPr>
        </p:nvSpPr>
        <p:spPr/>
        <p:txBody>
          <a:bodyPr/>
          <a:lstStyle/>
          <a:p>
            <a:fld id="{64C2EEBA-A346-41FD-BA38-0BAEBAA94979}" type="slidenum">
              <a:rPr lang="en-US" smtClean="0"/>
              <a:t>1</a:t>
            </a:fld>
            <a:endParaRPr lang="en-US" dirty="0"/>
          </a:p>
        </p:txBody>
      </p:sp>
    </p:spTree>
    <p:extLst>
      <p:ext uri="{BB962C8B-B14F-4D97-AF65-F5344CB8AC3E}">
        <p14:creationId xmlns:p14="http://schemas.microsoft.com/office/powerpoint/2010/main" val="2572411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28</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animation</a:t>
            </a:r>
            <a:r>
              <a:rPr lang="en-US" baseline="0" dirty="0"/>
              <a:t> about each column</a:t>
            </a:r>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29</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30</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in holiday information that you can have 8 and  it follows the special holiday schedule</a:t>
            </a:r>
          </a:p>
        </p:txBody>
      </p:sp>
      <p:sp>
        <p:nvSpPr>
          <p:cNvPr id="4" name="Slide Number Placeholder 3"/>
          <p:cNvSpPr>
            <a:spLocks noGrp="1"/>
          </p:cNvSpPr>
          <p:nvPr>
            <p:ph type="sldNum" sz="quarter" idx="10"/>
          </p:nvPr>
        </p:nvSpPr>
        <p:spPr/>
        <p:txBody>
          <a:bodyPr/>
          <a:lstStyle/>
          <a:p>
            <a:fld id="{64C2EEBA-A346-41FD-BA38-0BAEBAA94979}" type="slidenum">
              <a:rPr lang="en-US" smtClean="0"/>
              <a:t>31</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Ethernet</a:t>
            </a:r>
            <a:r>
              <a:rPr lang="en-US" baseline="0" dirty="0"/>
              <a:t> setting require a reset of the magnum</a:t>
            </a:r>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32</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change windows</a:t>
            </a:r>
          </a:p>
          <a:p>
            <a:endParaRPr lang="en-US" dirty="0"/>
          </a:p>
          <a:p>
            <a:r>
              <a:rPr lang="en-US" dirty="0"/>
              <a:t>Calculated vs Bums</a:t>
            </a:r>
            <a:r>
              <a:rPr lang="en-US" baseline="0" dirty="0"/>
              <a:t> set points</a:t>
            </a:r>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42</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45</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46</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47</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48</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3</a:t>
            </a:fld>
            <a:endParaRPr lang="en-US" dirty="0"/>
          </a:p>
        </p:txBody>
      </p:sp>
    </p:spTree>
    <p:extLst>
      <p:ext uri="{BB962C8B-B14F-4D97-AF65-F5344CB8AC3E}">
        <p14:creationId xmlns:p14="http://schemas.microsoft.com/office/powerpoint/2010/main" val="4129498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51</a:t>
            </a:fld>
            <a:endParaRPr lang="en-US" dirty="0"/>
          </a:p>
        </p:txBody>
      </p:sp>
    </p:spTree>
    <p:extLst>
      <p:ext uri="{BB962C8B-B14F-4D97-AF65-F5344CB8AC3E}">
        <p14:creationId xmlns:p14="http://schemas.microsoft.com/office/powerpoint/2010/main" val="553746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a:t>
            </a:r>
            <a:r>
              <a:rPr lang="en-US" baseline="0" dirty="0"/>
              <a:t> Description</a:t>
            </a:r>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56</a:t>
            </a:fld>
            <a:endParaRPr lang="en-US" dirty="0"/>
          </a:p>
        </p:txBody>
      </p:sp>
    </p:spTree>
    <p:extLst>
      <p:ext uri="{BB962C8B-B14F-4D97-AF65-F5344CB8AC3E}">
        <p14:creationId xmlns:p14="http://schemas.microsoft.com/office/powerpoint/2010/main" val="3548171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a:t>
            </a:r>
            <a:r>
              <a:rPr lang="en-US" baseline="0" dirty="0"/>
              <a:t> Description</a:t>
            </a:r>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58</a:t>
            </a:fld>
            <a:endParaRPr lang="en-US" dirty="0"/>
          </a:p>
        </p:txBody>
      </p:sp>
    </p:spTree>
    <p:extLst>
      <p:ext uri="{BB962C8B-B14F-4D97-AF65-F5344CB8AC3E}">
        <p14:creationId xmlns:p14="http://schemas.microsoft.com/office/powerpoint/2010/main" val="3548171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8</a:t>
            </a:fld>
            <a:endParaRPr lang="en-US" dirty="0"/>
          </a:p>
        </p:txBody>
      </p:sp>
    </p:spTree>
    <p:extLst>
      <p:ext uri="{BB962C8B-B14F-4D97-AF65-F5344CB8AC3E}">
        <p14:creationId xmlns:p14="http://schemas.microsoft.com/office/powerpoint/2010/main" val="239017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a:t>
            </a:r>
            <a:r>
              <a:rPr lang="en-US" baseline="0" dirty="0"/>
              <a:t> Description</a:t>
            </a:r>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18</a:t>
            </a:fld>
            <a:endParaRPr lang="en-US" dirty="0"/>
          </a:p>
        </p:txBody>
      </p:sp>
    </p:spTree>
    <p:extLst>
      <p:ext uri="{BB962C8B-B14F-4D97-AF65-F5344CB8AC3E}">
        <p14:creationId xmlns:p14="http://schemas.microsoft.com/office/powerpoint/2010/main" val="37832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64C2EEBA-A346-41FD-BA38-0BAEBAA94979}" type="slidenum">
              <a:rPr lang="en-US" smtClean="0"/>
              <a:t>19</a:t>
            </a:fld>
            <a:endParaRPr lang="en-US" dirty="0"/>
          </a:p>
        </p:txBody>
      </p:sp>
    </p:spTree>
    <p:extLst>
      <p:ext uri="{BB962C8B-B14F-4D97-AF65-F5344CB8AC3E}">
        <p14:creationId xmlns:p14="http://schemas.microsoft.com/office/powerpoint/2010/main" val="3321788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21</a:t>
            </a:fld>
            <a:endParaRPr lang="en-US" dirty="0"/>
          </a:p>
        </p:txBody>
      </p:sp>
    </p:spTree>
    <p:extLst>
      <p:ext uri="{BB962C8B-B14F-4D97-AF65-F5344CB8AC3E}">
        <p14:creationId xmlns:p14="http://schemas.microsoft.com/office/powerpoint/2010/main" val="136336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22</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25</a:t>
            </a:fld>
            <a:endParaRPr lang="en-US" dirty="0"/>
          </a:p>
        </p:txBody>
      </p:sp>
    </p:spTree>
    <p:extLst>
      <p:ext uri="{BB962C8B-B14F-4D97-AF65-F5344CB8AC3E}">
        <p14:creationId xmlns:p14="http://schemas.microsoft.com/office/powerpoint/2010/main" val="8515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C2EEBA-A346-41FD-BA38-0BAEBAA94979}" type="slidenum">
              <a:rPr lang="en-US" smtClean="0"/>
              <a:t>27</a:t>
            </a:fld>
            <a:endParaRPr lang="en-US" dirty="0"/>
          </a:p>
        </p:txBody>
      </p:sp>
    </p:spTree>
    <p:extLst>
      <p:ext uri="{BB962C8B-B14F-4D97-AF65-F5344CB8AC3E}">
        <p14:creationId xmlns:p14="http://schemas.microsoft.com/office/powerpoint/2010/main" val="8515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9305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5494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6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735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02879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329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6924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701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ull Frame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3"/>
          </p:nvPr>
        </p:nvSpPr>
        <p:spPr>
          <a:xfrm>
            <a:off x="838200" y="1600200"/>
            <a:ext cx="8226066" cy="4626891"/>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6091404"/>
            <a:ext cx="1003300" cy="702310"/>
          </a:xfrm>
          <a:prstGeom prst="rect">
            <a:avLst/>
          </a:prstGeom>
        </p:spPr>
      </p:pic>
    </p:spTree>
    <p:extLst>
      <p:ext uri="{BB962C8B-B14F-4D97-AF65-F5344CB8AC3E}">
        <p14:creationId xmlns:p14="http://schemas.microsoft.com/office/powerpoint/2010/main" val="362129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extBox 1"/>
          <p:cNvSpPr txBox="1"/>
          <p:nvPr/>
        </p:nvSpPr>
        <p:spPr>
          <a:xfrm>
            <a:off x="539750" y="5445125"/>
            <a:ext cx="4838748" cy="1200329"/>
          </a:xfrm>
          <a:prstGeom prst="rect">
            <a:avLst/>
          </a:prstGeom>
          <a:noFill/>
        </p:spPr>
        <p:txBody>
          <a:bodyPr wrap="square" rtlCol="0">
            <a:spAutoFit/>
          </a:bodyPr>
          <a:lstStyle/>
          <a:p>
            <a:r>
              <a:rPr lang="en-US" dirty="0"/>
              <a:t>5580 Enterprise Pkwy.</a:t>
            </a:r>
          </a:p>
          <a:p>
            <a:r>
              <a:rPr lang="en-US" dirty="0"/>
              <a:t>Fort Myers, FL 33905</a:t>
            </a:r>
          </a:p>
          <a:p>
            <a:r>
              <a:rPr lang="en-US" dirty="0"/>
              <a:t>Office: 239-694-0089</a:t>
            </a:r>
          </a:p>
          <a:p>
            <a:r>
              <a:rPr lang="en-US" dirty="0"/>
              <a:t>Fax: 239-694-0031</a:t>
            </a:r>
          </a:p>
        </p:txBody>
      </p:sp>
      <p:sp>
        <p:nvSpPr>
          <p:cNvPr id="3" name="TextBox 2"/>
          <p:cNvSpPr txBox="1"/>
          <p:nvPr/>
        </p:nvSpPr>
        <p:spPr>
          <a:xfrm>
            <a:off x="6184996" y="6251743"/>
            <a:ext cx="2880350" cy="369332"/>
          </a:xfrm>
          <a:prstGeom prst="rect">
            <a:avLst/>
          </a:prstGeom>
          <a:noFill/>
        </p:spPr>
        <p:txBody>
          <a:bodyPr wrap="square" rtlCol="0">
            <a:spAutoFit/>
          </a:bodyPr>
          <a:lstStyle/>
          <a:p>
            <a:pPr algn="r"/>
            <a:r>
              <a:rPr lang="en-US" dirty="0"/>
              <a:t>www.mcscontrols.com</a:t>
            </a:r>
          </a:p>
        </p:txBody>
      </p:sp>
      <p:sp>
        <p:nvSpPr>
          <p:cNvPr id="4" name="TextBox 3"/>
          <p:cNvSpPr txBox="1">
            <a:spLocks noChangeArrowheads="1"/>
          </p:cNvSpPr>
          <p:nvPr/>
        </p:nvSpPr>
        <p:spPr bwMode="auto">
          <a:xfrm>
            <a:off x="578090" y="2643188"/>
            <a:ext cx="8026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Geneva" pitchFamily="126" charset="-128"/>
              </a:defRPr>
            </a:lvl1pPr>
            <a:lvl2pPr marL="742950" indent="-285750">
              <a:spcBef>
                <a:spcPct val="20000"/>
              </a:spcBef>
              <a:buFont typeface="Arial" pitchFamily="34" charset="0"/>
              <a:buChar char="–"/>
              <a:defRPr sz="2800">
                <a:solidFill>
                  <a:schemeClr val="tx1"/>
                </a:solidFill>
                <a:latin typeface="Calibri" pitchFamily="34" charset="0"/>
                <a:ea typeface="Geneva" pitchFamily="126" charset="-128"/>
              </a:defRPr>
            </a:lvl2pPr>
            <a:lvl3pPr marL="1143000" indent="-228600">
              <a:spcBef>
                <a:spcPct val="20000"/>
              </a:spcBef>
              <a:buFont typeface="Arial" pitchFamily="34" charset="0"/>
              <a:buChar char="•"/>
              <a:defRPr sz="2400">
                <a:solidFill>
                  <a:schemeClr val="tx1"/>
                </a:solidFill>
                <a:latin typeface="Calibri" pitchFamily="34" charset="0"/>
                <a:ea typeface="Geneva" pitchFamily="126" charset="-128"/>
              </a:defRPr>
            </a:lvl3pPr>
            <a:lvl4pPr marL="1600200" indent="-228600">
              <a:spcBef>
                <a:spcPct val="20000"/>
              </a:spcBef>
              <a:buFont typeface="Arial" pitchFamily="34" charset="0"/>
              <a:buChar char="–"/>
              <a:defRPr sz="2000">
                <a:solidFill>
                  <a:schemeClr val="tx1"/>
                </a:solidFill>
                <a:latin typeface="Calibri" pitchFamily="34" charset="0"/>
                <a:ea typeface="Geneva" pitchFamily="126" charset="-128"/>
              </a:defRPr>
            </a:lvl4pPr>
            <a:lvl5pPr marL="2057400" indent="-228600">
              <a:spcBef>
                <a:spcPct val="20000"/>
              </a:spcBef>
              <a:buFont typeface="Arial" pitchFamily="34" charset="0"/>
              <a:buChar char="»"/>
              <a:defRPr sz="2000">
                <a:solidFill>
                  <a:schemeClr val="tx1"/>
                </a:solidFill>
                <a:latin typeface="Calibri" pitchFamily="34" charset="0"/>
                <a:ea typeface="Geneva" pitchFamily="126"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Geneva" pitchFamily="126" charset="-128"/>
              </a:defRPr>
            </a:lvl9pPr>
          </a:lstStyle>
          <a:p>
            <a:pPr algn="ctr">
              <a:spcBef>
                <a:spcPct val="0"/>
              </a:spcBef>
              <a:buFontTx/>
              <a:buNone/>
            </a:pPr>
            <a:r>
              <a:rPr lang="en-US" altLang="en-US" sz="2400" dirty="0">
                <a:solidFill>
                  <a:srgbClr val="005BBB"/>
                </a:solidFill>
                <a:latin typeface="Arial Rounded MT Bold" pitchFamily="34" charset="0"/>
              </a:rPr>
              <a:t>For additional information please visit our website www.mcscontrols.com </a:t>
            </a:r>
          </a:p>
          <a:p>
            <a:pPr>
              <a:spcBef>
                <a:spcPct val="0"/>
              </a:spcBef>
              <a:buFontTx/>
              <a:buNone/>
            </a:pPr>
            <a:endParaRPr lang="en-US" altLang="en-US" sz="2400" dirty="0">
              <a:solidFill>
                <a:srgbClr val="005BBB"/>
              </a:solidFill>
              <a:latin typeface="Arial Rounded MT Bold" pitchFamily="34" charset="0"/>
            </a:endParaRPr>
          </a:p>
          <a:p>
            <a:pPr algn="ctr">
              <a:spcBef>
                <a:spcPct val="0"/>
              </a:spcBef>
              <a:buFontTx/>
              <a:buNone/>
            </a:pPr>
            <a:r>
              <a:rPr lang="en-US" altLang="en-US" sz="2400" dirty="0">
                <a:solidFill>
                  <a:srgbClr val="005BBB"/>
                </a:solidFill>
                <a:latin typeface="Arial Rounded MT Bold" pitchFamily="34" charset="0"/>
              </a:rPr>
              <a:t>Or call MCS at 239-694-0089</a:t>
            </a:r>
          </a:p>
        </p:txBody>
      </p:sp>
    </p:spTree>
    <p:extLst>
      <p:ext uri="{BB962C8B-B14F-4D97-AF65-F5344CB8AC3E}">
        <p14:creationId xmlns:p14="http://schemas.microsoft.com/office/powerpoint/2010/main" val="192437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7" name="Picture 2" descr="C:\Users\Colin\Desktop\MCS Logo 3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700" y="0"/>
            <a:ext cx="7455049" cy="521566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5"/>
          <p:cNvSpPr>
            <a:spLocks noGrp="1"/>
          </p:cNvSpPr>
          <p:nvPr>
            <p:ph type="subTitle" idx="1"/>
          </p:nvPr>
        </p:nvSpPr>
        <p:spPr>
          <a:xfrm>
            <a:off x="1371600" y="5260514"/>
            <a:ext cx="6400800" cy="1142104"/>
          </a:xfrm>
        </p:spPr>
        <p:txBody>
          <a:bodyPr>
            <a:normAutofit fontScale="92500" lnSpcReduction="10000"/>
          </a:bodyPr>
          <a:lstStyle>
            <a:lvl1pPr marL="0" indent="0">
              <a:buNone/>
              <a:defRPr sz="2200"/>
            </a:lvl1pPr>
          </a:lstStyle>
          <a:p>
            <a:r>
              <a:rPr lang="en-US" sz="2600">
                <a:solidFill>
                  <a:schemeClr val="tx1"/>
                </a:solidFill>
                <a:latin typeface="Arial Rounded MT Bold" pitchFamily="34" charset="0"/>
                <a:cs typeface="Aharoni" pitchFamily="2" charset="-79"/>
              </a:rPr>
              <a:t>Click to edit Master subtitle style</a:t>
            </a:r>
            <a:endParaRPr lang="en-US" sz="2600" dirty="0">
              <a:solidFill>
                <a:schemeClr val="tx1"/>
              </a:solidFill>
              <a:latin typeface="Arial Rounded MT Bold" pitchFamily="34" charset="0"/>
              <a:cs typeface="Aharoni" pitchFamily="2" charset="-79"/>
            </a:endParaRPr>
          </a:p>
        </p:txBody>
      </p:sp>
    </p:spTree>
    <p:extLst>
      <p:ext uri="{BB962C8B-B14F-4D97-AF65-F5344CB8AC3E}">
        <p14:creationId xmlns:p14="http://schemas.microsoft.com/office/powerpoint/2010/main" val="300515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Subtitle 5"/>
          <p:cNvSpPr>
            <a:spLocks noGrp="1"/>
          </p:cNvSpPr>
          <p:nvPr>
            <p:ph type="subTitle" idx="1"/>
          </p:nvPr>
        </p:nvSpPr>
        <p:spPr>
          <a:xfrm>
            <a:off x="1371600" y="5260514"/>
            <a:ext cx="6400800" cy="1142104"/>
          </a:xfrm>
        </p:spPr>
        <p:txBody>
          <a:bodyPr>
            <a:normAutofit fontScale="92500" lnSpcReduction="10000"/>
          </a:bodyPr>
          <a:lstStyle>
            <a:lvl1pPr marL="0" indent="0">
              <a:buNone/>
              <a:defRPr sz="2200"/>
            </a:lvl1pPr>
          </a:lstStyle>
          <a:p>
            <a:r>
              <a:rPr lang="en-US" sz="2600">
                <a:solidFill>
                  <a:schemeClr val="tx1"/>
                </a:solidFill>
                <a:latin typeface="Arial Rounded MT Bold" pitchFamily="34" charset="0"/>
                <a:cs typeface="Aharoni" pitchFamily="2" charset="-79"/>
              </a:rPr>
              <a:t>Click to edit Master subtitle style</a:t>
            </a:r>
            <a:endParaRPr lang="en-US" sz="2600" dirty="0">
              <a:solidFill>
                <a:schemeClr val="tx1"/>
              </a:solidFill>
              <a:latin typeface="Arial Rounded MT Bold" pitchFamily="34" charset="0"/>
              <a:cs typeface="Aharoni" pitchFamily="2" charset="-79"/>
            </a:endParaRPr>
          </a:p>
        </p:txBody>
      </p:sp>
    </p:spTree>
    <p:extLst>
      <p:ext uri="{BB962C8B-B14F-4D97-AF65-F5344CB8AC3E}">
        <p14:creationId xmlns:p14="http://schemas.microsoft.com/office/powerpoint/2010/main" val="3005157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C316223-FABE-49EF-AF3B-68E851EDE9A4}" type="datetimeFigureOut">
              <a:rPr lang="en-US" smtClean="0"/>
              <a:t>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F1C294-7D99-437B-83E2-BEB2DE53C4EB}" type="slidenum">
              <a:rPr lang="en-US" smtClean="0"/>
              <a:t>‹#›</a:t>
            </a:fld>
            <a:endParaRPr lang="en-US" dirty="0"/>
          </a:p>
        </p:txBody>
      </p:sp>
    </p:spTree>
    <p:extLst>
      <p:ext uri="{BB962C8B-B14F-4D97-AF65-F5344CB8AC3E}">
        <p14:creationId xmlns:p14="http://schemas.microsoft.com/office/powerpoint/2010/main" val="146951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Frame Layout">
    <p:spTree>
      <p:nvGrpSpPr>
        <p:cNvPr id="1" name=""/>
        <p:cNvGrpSpPr/>
        <p:nvPr/>
      </p:nvGrpSpPr>
      <p:grpSpPr>
        <a:xfrm>
          <a:off x="0" y="0"/>
          <a:ext cx="0" cy="0"/>
          <a:chOff x="0" y="0"/>
          <a:chExt cx="0" cy="0"/>
        </a:xfrm>
      </p:grpSpPr>
      <p:sp>
        <p:nvSpPr>
          <p:cNvPr id="7" name="Picture Placeholder 6"/>
          <p:cNvSpPr>
            <a:spLocks noGrp="1" noChangeAspect="1"/>
          </p:cNvSpPr>
          <p:nvPr>
            <p:ph type="pic" sz="quarter" idx="13"/>
          </p:nvPr>
        </p:nvSpPr>
        <p:spPr>
          <a:xfrm>
            <a:off x="838200" y="1600200"/>
            <a:ext cx="8226066" cy="4626891"/>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200" y="6091404"/>
            <a:ext cx="1003300" cy="702310"/>
          </a:xfrm>
          <a:prstGeom prst="rect">
            <a:avLst/>
          </a:prstGeom>
        </p:spPr>
      </p:pic>
    </p:spTree>
    <p:extLst>
      <p:ext uri="{BB962C8B-B14F-4D97-AF65-F5344CB8AC3E}">
        <p14:creationId xmlns:p14="http://schemas.microsoft.com/office/powerpoint/2010/main" val="362129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4052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56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theme" Target="../theme/theme2.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761" y="5021549"/>
            <a:ext cx="9165521" cy="1929904"/>
          </a:xfrm>
          <a:prstGeom prst="rect">
            <a:avLst/>
          </a:prstGeom>
        </p:spPr>
      </p:pic>
    </p:spTree>
    <p:extLst>
      <p:ext uri="{BB962C8B-B14F-4D97-AF65-F5344CB8AC3E}">
        <p14:creationId xmlns:p14="http://schemas.microsoft.com/office/powerpoint/2010/main" val="2974768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70C0"/>
        </a:buClr>
        <a:buSzPct val="75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SzPct val="75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075" y="5291324"/>
            <a:ext cx="5541275" cy="1871476"/>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48600" y="6010648"/>
            <a:ext cx="1224651" cy="816080"/>
          </a:xfrm>
          <a:prstGeom prst="rect">
            <a:avLst/>
          </a:prstGeom>
        </p:spPr>
      </p:pic>
    </p:spTree>
    <p:extLst>
      <p:ext uri="{BB962C8B-B14F-4D97-AF65-F5344CB8AC3E}">
        <p14:creationId xmlns:p14="http://schemas.microsoft.com/office/powerpoint/2010/main" val="305528077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75000"/>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70C0"/>
        </a:buClr>
        <a:buSzPct val="75000"/>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hyperlink" Target="mailto:orders@mcscontrols.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mailto:sales@mcscontrols.com" TargetMode="External"/><Relationship Id="rId5" Type="http://schemas.openxmlformats.org/officeDocument/2006/relationships/hyperlink" Target="mailto:applications@mcscontrols.com" TargetMode="External"/><Relationship Id="rId4" Type="http://schemas.openxmlformats.org/officeDocument/2006/relationships/hyperlink" Target="mailto:support@mcscontrols.com"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1.tiff"/><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64.tif"/><Relationship Id="rId5" Type="http://schemas.openxmlformats.org/officeDocument/2006/relationships/image" Target="../media/image61.tiff"/><Relationship Id="rId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4.xml"/><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4.xml"/><Relationship Id="rId4" Type="http://schemas.openxmlformats.org/officeDocument/2006/relationships/image" Target="../media/image91.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4.xml"/><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98.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3" Type="http://schemas.openxmlformats.org/officeDocument/2006/relationships/image" Target="../media/image100.tif"/><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00.tif"/></Relationships>
</file>

<file path=ppt/slides/_rels/slide4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image" Target="../media/image105.ti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7.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9.png"/><Relationship Id="rId1" Type="http://schemas.openxmlformats.org/officeDocument/2006/relationships/slideLayout" Target="../slideLayouts/slideLayout14.xml"/><Relationship Id="rId4" Type="http://schemas.openxmlformats.org/officeDocument/2006/relationships/image" Target="../media/image110.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111.png"/></Relationships>
</file>

<file path=ppt/slides/_rels/slide59.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5.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tif"/></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5"/>
          <p:cNvSpPr txBox="1">
            <a:spLocks/>
          </p:cNvSpPr>
          <p:nvPr/>
        </p:nvSpPr>
        <p:spPr>
          <a:xfrm>
            <a:off x="381000" y="3993581"/>
            <a:ext cx="8358305" cy="1142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800" dirty="0">
                <a:solidFill>
                  <a:schemeClr val="tx1"/>
                </a:solidFill>
                <a:latin typeface="Arial Rounded MT Bold" pitchFamily="34" charset="0"/>
                <a:cs typeface="Aharoni" pitchFamily="2" charset="-79"/>
              </a:rPr>
              <a:t>MCS-Connect</a:t>
            </a:r>
          </a:p>
        </p:txBody>
      </p:sp>
      <p:sp>
        <p:nvSpPr>
          <p:cNvPr id="4" name="TextBox 3"/>
          <p:cNvSpPr txBox="1"/>
          <p:nvPr/>
        </p:nvSpPr>
        <p:spPr>
          <a:xfrm>
            <a:off x="7162800" y="6555018"/>
            <a:ext cx="1981200" cy="276999"/>
          </a:xfrm>
          <a:prstGeom prst="rect">
            <a:avLst/>
          </a:prstGeom>
          <a:noFill/>
        </p:spPr>
        <p:txBody>
          <a:bodyPr wrap="square" rtlCol="0">
            <a:spAutoFit/>
          </a:bodyPr>
          <a:lstStyle/>
          <a:p>
            <a:r>
              <a:rPr lang="en-US" sz="1200" dirty="0"/>
              <a:t>Revision </a:t>
            </a:r>
            <a:r>
              <a:rPr lang="en-US" sz="1200" dirty="0">
                <a:latin typeface="Tahoma" panose="020B0604030504040204" pitchFamily="34" charset="0"/>
                <a:ea typeface="Tahoma" panose="020B0604030504040204" pitchFamily="34" charset="0"/>
                <a:cs typeface="Tahoma" panose="020B0604030504040204" pitchFamily="34" charset="0"/>
              </a:rPr>
              <a:t>K02 </a:t>
            </a:r>
            <a:r>
              <a:rPr lang="en-US" sz="1200" dirty="0"/>
              <a:t>- </a:t>
            </a:r>
            <a:fld id="{6BDCCA07-6E39-4116-8E64-C38077104E8B}" type="datetime1">
              <a:rPr lang="en-US" sz="1200" smtClean="0"/>
              <a:t>1/7/2020</a:t>
            </a:fld>
            <a:endParaRPr lang="en-US" sz="1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545" y="476440"/>
            <a:ext cx="5552760" cy="3486363"/>
          </a:xfrm>
          <a:prstGeom prst="rect">
            <a:avLst/>
          </a:prstGeom>
        </p:spPr>
      </p:pic>
      <p:sp>
        <p:nvSpPr>
          <p:cNvPr id="2" name="Rectangle 1">
            <a:extLst>
              <a:ext uri="{FF2B5EF4-FFF2-40B4-BE49-F238E27FC236}">
                <a16:creationId xmlns:a16="http://schemas.microsoft.com/office/drawing/2014/main" id="{3A345B98-64CD-454C-8381-5AD488E00DDD}"/>
              </a:ext>
            </a:extLst>
          </p:cNvPr>
          <p:cNvSpPr/>
          <p:nvPr/>
        </p:nvSpPr>
        <p:spPr>
          <a:xfrm>
            <a:off x="404695" y="4797131"/>
            <a:ext cx="8485308" cy="338554"/>
          </a:xfrm>
          <a:prstGeom prst="rect">
            <a:avLst/>
          </a:prstGeom>
        </p:spPr>
        <p:txBody>
          <a:bodyPr wrap="square">
            <a:spAutoFit/>
          </a:bodyPr>
          <a:lstStyle/>
          <a:p>
            <a:pPr algn="ctr"/>
            <a:r>
              <a:rPr lang="en-US" sz="1600" b="1" dirty="0">
                <a:solidFill>
                  <a:srgbClr val="FF0000"/>
                </a:solidFill>
                <a:latin typeface="Arial" panose="020B0604020202020204" pitchFamily="34" charset="0"/>
                <a:cs typeface="Arial" panose="020B0604020202020204" pitchFamily="34" charset="0"/>
              </a:rPr>
              <a:t>All features in this presentation are available in version 18.27.17 and greater</a:t>
            </a:r>
            <a:endParaRPr lang="en-US" sz="1600" dirty="0">
              <a:solidFill>
                <a:srgbClr val="FF0000"/>
              </a:solidFill>
            </a:endParaRPr>
          </a:p>
        </p:txBody>
      </p:sp>
      <p:sp>
        <p:nvSpPr>
          <p:cNvPr id="7" name="Rectangle 6">
            <a:extLst>
              <a:ext uri="{FF2B5EF4-FFF2-40B4-BE49-F238E27FC236}">
                <a16:creationId xmlns:a16="http://schemas.microsoft.com/office/drawing/2014/main" id="{E191FFEB-E320-4D57-8754-378EBAF17456}"/>
              </a:ext>
            </a:extLst>
          </p:cNvPr>
          <p:cNvSpPr/>
          <p:nvPr/>
        </p:nvSpPr>
        <p:spPr>
          <a:xfrm>
            <a:off x="489527" y="5562600"/>
            <a:ext cx="4876800" cy="1080104"/>
          </a:xfrm>
          <a:prstGeom prst="rect">
            <a:avLst/>
          </a:prstGeom>
          <a:solidFill>
            <a:schemeClr val="bg1"/>
          </a:solidFill>
          <a:ln w="6350">
            <a:solidFill>
              <a:srgbClr val="0070C0"/>
            </a:solidFill>
          </a:ln>
        </p:spPr>
        <p:txBody>
          <a:bodyPr wrap="square">
            <a:spAutoFit/>
          </a:bodyPr>
          <a:lstStyle/>
          <a:p>
            <a:pPr>
              <a:lnSpc>
                <a:spcPts val="1300"/>
              </a:lnSpc>
            </a:pPr>
            <a:r>
              <a:rPr lang="en-US" sz="1000" b="1" i="1" dirty="0"/>
              <a:t>Support for all Products: </a:t>
            </a:r>
            <a:r>
              <a:rPr lang="en-US" sz="1000" b="1" i="1" dirty="0">
                <a:hlinkClick r:id="rId4"/>
              </a:rPr>
              <a:t>support@mcscontrols.com</a:t>
            </a:r>
            <a:endParaRPr lang="en-US" sz="1000" b="1" i="1" dirty="0"/>
          </a:p>
          <a:p>
            <a:pPr>
              <a:lnSpc>
                <a:spcPts val="1300"/>
              </a:lnSpc>
            </a:pPr>
            <a:r>
              <a:rPr lang="en-US" sz="1000" b="1" i="1" dirty="0"/>
              <a:t>Application Specialist: Firmware/Software:  </a:t>
            </a:r>
            <a:r>
              <a:rPr lang="en-US" sz="1000" b="1" i="1" dirty="0">
                <a:hlinkClick r:id="rId5"/>
              </a:rPr>
              <a:t>applications@mcscontrols.com</a:t>
            </a:r>
            <a:endParaRPr lang="en-US" sz="1000" b="1" i="1" dirty="0"/>
          </a:p>
          <a:p>
            <a:pPr>
              <a:lnSpc>
                <a:spcPts val="1300"/>
              </a:lnSpc>
            </a:pPr>
            <a:r>
              <a:rPr lang="en-US" sz="1000" b="1" i="1" dirty="0"/>
              <a:t>Sales for all products: </a:t>
            </a:r>
            <a:r>
              <a:rPr lang="en-US" sz="1000" b="1" i="1" dirty="0">
                <a:hlinkClick r:id="rId6"/>
              </a:rPr>
              <a:t>sales@mcscontrols.com</a:t>
            </a:r>
            <a:endParaRPr lang="en-US" sz="1000" b="1" i="1" dirty="0"/>
          </a:p>
          <a:p>
            <a:pPr>
              <a:lnSpc>
                <a:spcPts val="1300"/>
              </a:lnSpc>
            </a:pPr>
            <a:r>
              <a:rPr lang="en-US" sz="1000" b="1" i="1" dirty="0"/>
              <a:t>General Pricing and Orders – </a:t>
            </a:r>
            <a:r>
              <a:rPr lang="en-US" sz="1000" b="1" i="1" dirty="0">
                <a:hlinkClick r:id="rId7"/>
              </a:rPr>
              <a:t>orders@mcscontrols.com</a:t>
            </a:r>
            <a:endParaRPr lang="en-US" sz="1000" b="1" i="1" dirty="0"/>
          </a:p>
          <a:p>
            <a:pPr>
              <a:lnSpc>
                <a:spcPts val="1300"/>
              </a:lnSpc>
            </a:pPr>
            <a:r>
              <a:rPr lang="en-US" sz="1000" b="1" i="1" dirty="0"/>
              <a:t>Status-Orders and Shipping - </a:t>
            </a:r>
            <a:r>
              <a:rPr lang="en-US" sz="1000" b="1" i="1" dirty="0">
                <a:hlinkClick r:id="rId7"/>
              </a:rPr>
              <a:t>orders@mcscontrols.com</a:t>
            </a:r>
            <a:endParaRPr lang="en-US" sz="1000" b="1" i="1" dirty="0"/>
          </a:p>
          <a:p>
            <a:pPr>
              <a:lnSpc>
                <a:spcPts val="1300"/>
              </a:lnSpc>
            </a:pPr>
            <a:r>
              <a:rPr lang="en-US" sz="1000" b="1" i="1" dirty="0"/>
              <a:t>RMA (Return Merchandise Authorization):</a:t>
            </a:r>
            <a:r>
              <a:rPr lang="en-US" sz="1000" b="1" i="1" dirty="0">
                <a:hlinkClick r:id="rId7"/>
              </a:rPr>
              <a:t>orders@mcscontrols.com</a:t>
            </a:r>
            <a:endParaRPr lang="en-US" sz="1000" dirty="0"/>
          </a:p>
        </p:txBody>
      </p:sp>
      <p:pic>
        <p:nvPicPr>
          <p:cNvPr id="8" name="Picture 7" descr="A close up of a sign&#10;&#10;Description automatically generated">
            <a:extLst>
              <a:ext uri="{FF2B5EF4-FFF2-40B4-BE49-F238E27FC236}">
                <a16:creationId xmlns:a16="http://schemas.microsoft.com/office/drawing/2014/main" id="{7A9C9949-102F-4628-93DF-953CE13049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304800"/>
            <a:ext cx="2503090" cy="1600200"/>
          </a:xfrm>
          <a:prstGeom prst="rect">
            <a:avLst/>
          </a:prstGeom>
        </p:spPr>
      </p:pic>
    </p:spTree>
    <p:extLst>
      <p:ext uri="{BB962C8B-B14F-4D97-AF65-F5344CB8AC3E}">
        <p14:creationId xmlns:p14="http://schemas.microsoft.com/office/powerpoint/2010/main" val="156637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05" y="1457325"/>
            <a:ext cx="5846467" cy="3878562"/>
          </a:xfrm>
          <a:prstGeom prst="rect">
            <a:avLst/>
          </a:prstGeom>
        </p:spPr>
      </p:pic>
      <p:sp>
        <p:nvSpPr>
          <p:cNvPr id="2" name="Title 1"/>
          <p:cNvSpPr txBox="1">
            <a:spLocks/>
          </p:cNvSpPr>
          <p:nvPr/>
        </p:nvSpPr>
        <p:spPr>
          <a:xfrm>
            <a:off x="457200" y="304800"/>
            <a:ext cx="8197327" cy="571500"/>
          </a:xfrm>
          <a:prstGeom prst="rect">
            <a:avLst/>
          </a:prstGeom>
        </p:spPr>
        <p:txBody>
          <a:bodyPr>
            <a:normAutofit fontScale="92500" lnSpcReduction="20000"/>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solidFill>
                  <a:srgbClr val="0070C0"/>
                </a:solidFill>
                <a:latin typeface="Arial Rounded MT Bold"/>
              </a:rPr>
              <a:t>Tables </a:t>
            </a:r>
            <a:r>
              <a:rPr lang="en-US" sz="3900" dirty="0">
                <a:solidFill>
                  <a:srgbClr val="0070C0"/>
                </a:solidFill>
                <a:latin typeface="Arial Rounded MT Bold"/>
              </a:rPr>
              <a:t>Options</a:t>
            </a:r>
            <a:r>
              <a:rPr lang="en-US" dirty="0">
                <a:solidFill>
                  <a:srgbClr val="0070C0"/>
                </a:solidFill>
                <a:latin typeface="Arial Rounded MT Bold"/>
              </a:rPr>
              <a:t> Setup</a:t>
            </a:r>
          </a:p>
        </p:txBody>
      </p:sp>
      <p:sp>
        <p:nvSpPr>
          <p:cNvPr id="3" name="Content Placeholder 2"/>
          <p:cNvSpPr txBox="1">
            <a:spLocks/>
          </p:cNvSpPr>
          <p:nvPr/>
        </p:nvSpPr>
        <p:spPr>
          <a:xfrm>
            <a:off x="990600" y="876300"/>
            <a:ext cx="7391400" cy="457201"/>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a:t>Tables tab- setup how tables appear</a:t>
            </a:r>
            <a:endParaRPr lang="en-US" sz="2800" dirty="0"/>
          </a:p>
          <a:p>
            <a:endParaRPr lang="en-US" sz="2800"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7461" y="2489121"/>
            <a:ext cx="5884523" cy="3312290"/>
          </a:xfrm>
          <a:prstGeom prst="rect">
            <a:avLst/>
          </a:prstGeom>
        </p:spPr>
      </p:pic>
      <p:sp>
        <p:nvSpPr>
          <p:cNvPr id="7" name="Rectangle 6"/>
          <p:cNvSpPr/>
          <p:nvPr/>
        </p:nvSpPr>
        <p:spPr>
          <a:xfrm>
            <a:off x="960946" y="2179982"/>
            <a:ext cx="944054"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75383" y="2666999"/>
            <a:ext cx="533400"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3822010"/>
            <a:ext cx="2057400" cy="381000"/>
          </a:xfrm>
          <a:prstGeom prst="rect">
            <a:avLst/>
          </a:prstGeom>
          <a:solidFill>
            <a:schemeClr val="bg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Hide Spare Rows</a:t>
            </a:r>
          </a:p>
        </p:txBody>
      </p:sp>
      <p:sp>
        <p:nvSpPr>
          <p:cNvPr id="10" name="TextBox 9"/>
          <p:cNvSpPr txBox="1"/>
          <p:nvPr/>
        </p:nvSpPr>
        <p:spPr>
          <a:xfrm>
            <a:off x="471321" y="4319014"/>
            <a:ext cx="2195679" cy="369332"/>
          </a:xfrm>
          <a:prstGeom prst="rect">
            <a:avLst/>
          </a:prstGeom>
          <a:solidFill>
            <a:schemeClr val="bg1"/>
          </a:solidFill>
          <a:ln>
            <a:solidFill>
              <a:schemeClr val="tx1"/>
            </a:solidFill>
          </a:ln>
        </p:spPr>
        <p:txBody>
          <a:bodyPr wrap="square" rtlCol="0">
            <a:spAutoFit/>
          </a:bodyPr>
          <a:lstStyle/>
          <a:p>
            <a:r>
              <a:rPr lang="en-US">
                <a:latin typeface="Arial" panose="020B0604020202020204" pitchFamily="34" charset="0"/>
                <a:cs typeface="Arial" panose="020B0604020202020204" pitchFamily="34" charset="0"/>
              </a:rPr>
              <a:t>Basic or Advanced</a:t>
            </a:r>
          </a:p>
        </p:txBody>
      </p:sp>
      <p:cxnSp>
        <p:nvCxnSpPr>
          <p:cNvPr id="12" name="Straight Arrow Connector 11"/>
          <p:cNvCxnSpPr>
            <a:stCxn id="9" idx="3"/>
          </p:cNvCxnSpPr>
          <p:nvPr/>
        </p:nvCxnSpPr>
        <p:spPr>
          <a:xfrm flipV="1">
            <a:off x="2514600" y="3657600"/>
            <a:ext cx="594773" cy="3549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3"/>
            <a:endCxn id="18" idx="1"/>
          </p:cNvCxnSpPr>
          <p:nvPr/>
        </p:nvCxnSpPr>
        <p:spPr>
          <a:xfrm flipV="1">
            <a:off x="2667000" y="4114800"/>
            <a:ext cx="1676400" cy="38888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4747" y="5943600"/>
            <a:ext cx="2202305" cy="369332"/>
          </a:xfrm>
          <a:prstGeom prst="rect">
            <a:avLst/>
          </a:prstGeom>
          <a:solidFill>
            <a:schemeClr val="bg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Save any Changes</a:t>
            </a:r>
          </a:p>
        </p:txBody>
      </p:sp>
      <p:cxnSp>
        <p:nvCxnSpPr>
          <p:cNvPr id="17" name="Straight Arrow Connector 16"/>
          <p:cNvCxnSpPr/>
          <p:nvPr/>
        </p:nvCxnSpPr>
        <p:spPr>
          <a:xfrm flipV="1">
            <a:off x="2514600" y="5402562"/>
            <a:ext cx="152400" cy="5410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Left Brace 17"/>
          <p:cNvSpPr/>
          <p:nvPr/>
        </p:nvSpPr>
        <p:spPr>
          <a:xfrm>
            <a:off x="4343400" y="3429000"/>
            <a:ext cx="136263" cy="1371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914400" y="3283640"/>
            <a:ext cx="990600" cy="381000"/>
          </a:xfrm>
          <a:prstGeom prst="rect">
            <a:avLst/>
          </a:prstGeom>
          <a:solidFill>
            <a:schemeClr val="bg1"/>
          </a:solidFill>
          <a:ln>
            <a:solidFill>
              <a:schemeClr val="tx1"/>
            </a:solidFill>
          </a:ln>
        </p:spPr>
        <p:txBody>
          <a:bodyPr wrap="square" rtlCol="0">
            <a:spAutoFit/>
          </a:bodyPr>
          <a:lstStyle/>
          <a:p>
            <a:r>
              <a:rPr lang="en-US">
                <a:latin typeface="Arial" panose="020B0604020202020204" pitchFamily="34" charset="0"/>
                <a:cs typeface="Arial" panose="020B0604020202020204" pitchFamily="34" charset="0"/>
              </a:rPr>
              <a:t>Alarms</a:t>
            </a:r>
          </a:p>
        </p:txBody>
      </p:sp>
      <p:cxnSp>
        <p:nvCxnSpPr>
          <p:cNvPr id="22" name="Straight Arrow Connector 21"/>
          <p:cNvCxnSpPr/>
          <p:nvPr/>
        </p:nvCxnSpPr>
        <p:spPr>
          <a:xfrm flipV="1">
            <a:off x="1905000" y="3283640"/>
            <a:ext cx="457200" cy="2977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12A85BC9-DC57-479A-BFBA-290A838BB9AD}"/>
              </a:ext>
            </a:extLst>
          </p:cNvPr>
          <p:cNvPicPr>
            <a:picLocks noChangeAspect="1"/>
          </p:cNvPicPr>
          <p:nvPr/>
        </p:nvPicPr>
        <p:blipFill>
          <a:blip r:embed="rId5"/>
          <a:stretch>
            <a:fillRect/>
          </a:stretch>
        </p:blipFill>
        <p:spPr>
          <a:xfrm>
            <a:off x="1690919" y="0"/>
            <a:ext cx="2668657" cy="6858000"/>
          </a:xfrm>
          <a:prstGeom prst="rect">
            <a:avLst/>
          </a:prstGeom>
        </p:spPr>
      </p:pic>
      <p:pic>
        <p:nvPicPr>
          <p:cNvPr id="13" name="Picture 12">
            <a:extLst>
              <a:ext uri="{FF2B5EF4-FFF2-40B4-BE49-F238E27FC236}">
                <a16:creationId xmlns:a16="http://schemas.microsoft.com/office/drawing/2014/main" id="{F5E3ADD7-241C-4EDA-81F4-7EB5EC3F9C00}"/>
              </a:ext>
            </a:extLst>
          </p:cNvPr>
          <p:cNvPicPr>
            <a:picLocks noChangeAspect="1"/>
          </p:cNvPicPr>
          <p:nvPr/>
        </p:nvPicPr>
        <p:blipFill>
          <a:blip r:embed="rId6"/>
          <a:stretch>
            <a:fillRect/>
          </a:stretch>
        </p:blipFill>
        <p:spPr>
          <a:xfrm>
            <a:off x="4804055" y="0"/>
            <a:ext cx="2665759" cy="6858000"/>
          </a:xfrm>
          <a:prstGeom prst="rect">
            <a:avLst/>
          </a:prstGeom>
        </p:spPr>
      </p:pic>
      <p:sp>
        <p:nvSpPr>
          <p:cNvPr id="19" name="Rectangle: Rounded Corners 18">
            <a:extLst>
              <a:ext uri="{FF2B5EF4-FFF2-40B4-BE49-F238E27FC236}">
                <a16:creationId xmlns:a16="http://schemas.microsoft.com/office/drawing/2014/main" id="{074CC8A9-48BD-4982-B233-F4A08F02A3A9}"/>
              </a:ext>
            </a:extLst>
          </p:cNvPr>
          <p:cNvSpPr/>
          <p:nvPr/>
        </p:nvSpPr>
        <p:spPr>
          <a:xfrm>
            <a:off x="7849358" y="304800"/>
            <a:ext cx="1237099"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SPARES</a:t>
            </a:r>
          </a:p>
          <a:p>
            <a:pPr algn="ctr"/>
            <a:r>
              <a:rPr lang="en-US" dirty="0">
                <a:solidFill>
                  <a:schemeClr val="tx1"/>
                </a:solidFill>
              </a:rPr>
              <a:t>SHOWN</a:t>
            </a:r>
          </a:p>
        </p:txBody>
      </p:sp>
      <p:sp>
        <p:nvSpPr>
          <p:cNvPr id="23" name="Rectangle: Rounded Corners 22">
            <a:extLst>
              <a:ext uri="{FF2B5EF4-FFF2-40B4-BE49-F238E27FC236}">
                <a16:creationId xmlns:a16="http://schemas.microsoft.com/office/drawing/2014/main" id="{630D24BD-D16C-4B63-836B-A69B592A2809}"/>
              </a:ext>
            </a:extLst>
          </p:cNvPr>
          <p:cNvSpPr/>
          <p:nvPr/>
        </p:nvSpPr>
        <p:spPr>
          <a:xfrm>
            <a:off x="55038" y="331232"/>
            <a:ext cx="1237099"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SPARES</a:t>
            </a:r>
          </a:p>
          <a:p>
            <a:pPr algn="ctr"/>
            <a:r>
              <a:rPr lang="en-US" dirty="0">
                <a:solidFill>
                  <a:schemeClr val="tx1"/>
                </a:solidFill>
              </a:rPr>
              <a:t>HIDDEN</a:t>
            </a:r>
          </a:p>
        </p:txBody>
      </p:sp>
      <p:cxnSp>
        <p:nvCxnSpPr>
          <p:cNvPr id="24" name="Straight Arrow Connector 23">
            <a:extLst>
              <a:ext uri="{FF2B5EF4-FFF2-40B4-BE49-F238E27FC236}">
                <a16:creationId xmlns:a16="http://schemas.microsoft.com/office/drawing/2014/main" id="{BD1503B0-1C20-43B4-A82B-C5EF00CB1953}"/>
              </a:ext>
            </a:extLst>
          </p:cNvPr>
          <p:cNvCxnSpPr>
            <a:cxnSpLocks/>
            <a:stCxn id="23" idx="3"/>
          </p:cNvCxnSpPr>
          <p:nvPr/>
        </p:nvCxnSpPr>
        <p:spPr>
          <a:xfrm>
            <a:off x="1292137" y="616982"/>
            <a:ext cx="382049" cy="2857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A404D5-8391-48C1-9A4A-C6227D9F237D}"/>
              </a:ext>
            </a:extLst>
          </p:cNvPr>
          <p:cNvCxnSpPr>
            <a:cxnSpLocks/>
          </p:cNvCxnSpPr>
          <p:nvPr/>
        </p:nvCxnSpPr>
        <p:spPr>
          <a:xfrm rot="6000000">
            <a:off x="7496306" y="603767"/>
            <a:ext cx="382049" cy="2857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0BF206E0-C87A-4AC3-9BF2-16D03E214CD1}"/>
              </a:ext>
            </a:extLst>
          </p:cNvPr>
          <p:cNvPicPr>
            <a:picLocks noChangeAspect="1"/>
          </p:cNvPicPr>
          <p:nvPr/>
        </p:nvPicPr>
        <p:blipFill>
          <a:blip r:embed="rId7"/>
          <a:stretch>
            <a:fillRect/>
          </a:stretch>
        </p:blipFill>
        <p:spPr>
          <a:xfrm>
            <a:off x="1215064" y="919163"/>
            <a:ext cx="3436144" cy="1971675"/>
          </a:xfrm>
          <a:prstGeom prst="rect">
            <a:avLst/>
          </a:prstGeom>
        </p:spPr>
      </p:pic>
      <p:pic>
        <p:nvPicPr>
          <p:cNvPr id="29" name="Picture 28">
            <a:extLst>
              <a:ext uri="{FF2B5EF4-FFF2-40B4-BE49-F238E27FC236}">
                <a16:creationId xmlns:a16="http://schemas.microsoft.com/office/drawing/2014/main" id="{6D11EA1E-2ACB-4A13-88DB-7485B44361EA}"/>
              </a:ext>
            </a:extLst>
          </p:cNvPr>
          <p:cNvPicPr>
            <a:picLocks noChangeAspect="1"/>
          </p:cNvPicPr>
          <p:nvPr/>
        </p:nvPicPr>
        <p:blipFill>
          <a:blip r:embed="rId8"/>
          <a:stretch>
            <a:fillRect/>
          </a:stretch>
        </p:blipFill>
        <p:spPr>
          <a:xfrm>
            <a:off x="4699811" y="919825"/>
            <a:ext cx="3407569" cy="1971675"/>
          </a:xfrm>
          <a:prstGeom prst="rect">
            <a:avLst/>
          </a:prstGeom>
        </p:spPr>
      </p:pic>
      <p:sp>
        <p:nvSpPr>
          <p:cNvPr id="30" name="Rectangle: Rounded Corners 29">
            <a:extLst>
              <a:ext uri="{FF2B5EF4-FFF2-40B4-BE49-F238E27FC236}">
                <a16:creationId xmlns:a16="http://schemas.microsoft.com/office/drawing/2014/main" id="{3C212243-DB36-4CCD-8237-F76729FE0927}"/>
              </a:ext>
            </a:extLst>
          </p:cNvPr>
          <p:cNvSpPr/>
          <p:nvPr/>
        </p:nvSpPr>
        <p:spPr>
          <a:xfrm>
            <a:off x="45695" y="321231"/>
            <a:ext cx="1237099"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ALL</a:t>
            </a:r>
          </a:p>
          <a:p>
            <a:pPr algn="ctr"/>
            <a:r>
              <a:rPr lang="en-US" dirty="0">
                <a:solidFill>
                  <a:schemeClr val="tx1"/>
                </a:solidFill>
              </a:rPr>
              <a:t>ALARMS</a:t>
            </a:r>
          </a:p>
        </p:txBody>
      </p:sp>
      <p:cxnSp>
        <p:nvCxnSpPr>
          <p:cNvPr id="31" name="Straight Arrow Connector 30">
            <a:extLst>
              <a:ext uri="{FF2B5EF4-FFF2-40B4-BE49-F238E27FC236}">
                <a16:creationId xmlns:a16="http://schemas.microsoft.com/office/drawing/2014/main" id="{A2A02EC8-BE12-4A04-B4AE-892FDDB217C8}"/>
              </a:ext>
            </a:extLst>
          </p:cNvPr>
          <p:cNvCxnSpPr>
            <a:cxnSpLocks/>
            <a:stCxn id="30" idx="3"/>
          </p:cNvCxnSpPr>
          <p:nvPr/>
        </p:nvCxnSpPr>
        <p:spPr>
          <a:xfrm>
            <a:off x="1282794" y="606981"/>
            <a:ext cx="382049" cy="2857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FC296AD2-6021-4DD5-A8B1-286C77A4679B}"/>
              </a:ext>
            </a:extLst>
          </p:cNvPr>
          <p:cNvSpPr/>
          <p:nvPr/>
        </p:nvSpPr>
        <p:spPr>
          <a:xfrm>
            <a:off x="7851863" y="306539"/>
            <a:ext cx="1237099"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LOCKOUTS</a:t>
            </a:r>
          </a:p>
          <a:p>
            <a:pPr algn="ctr"/>
            <a:r>
              <a:rPr lang="en-US" dirty="0">
                <a:solidFill>
                  <a:schemeClr val="tx1"/>
                </a:solidFill>
              </a:rPr>
              <a:t>ONLY</a:t>
            </a:r>
          </a:p>
        </p:txBody>
      </p:sp>
      <p:cxnSp>
        <p:nvCxnSpPr>
          <p:cNvPr id="33" name="Straight Arrow Connector 32">
            <a:extLst>
              <a:ext uri="{FF2B5EF4-FFF2-40B4-BE49-F238E27FC236}">
                <a16:creationId xmlns:a16="http://schemas.microsoft.com/office/drawing/2014/main" id="{693DD4B9-3A25-4064-A67B-D3E7C529BCF9}"/>
              </a:ext>
            </a:extLst>
          </p:cNvPr>
          <p:cNvCxnSpPr>
            <a:cxnSpLocks/>
          </p:cNvCxnSpPr>
          <p:nvPr/>
        </p:nvCxnSpPr>
        <p:spPr>
          <a:xfrm rot="6000000">
            <a:off x="7498811" y="605506"/>
            <a:ext cx="382049" cy="28575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5641ACD1-E66B-43C9-8E3B-BDBAE726A060}"/>
              </a:ext>
            </a:extLst>
          </p:cNvPr>
          <p:cNvPicPr>
            <a:picLocks noChangeAspect="1"/>
          </p:cNvPicPr>
          <p:nvPr/>
        </p:nvPicPr>
        <p:blipFill>
          <a:blip r:embed="rId9"/>
          <a:stretch>
            <a:fillRect/>
          </a:stretch>
        </p:blipFill>
        <p:spPr>
          <a:xfrm>
            <a:off x="60355" y="1777616"/>
            <a:ext cx="2098834" cy="4253389"/>
          </a:xfrm>
          <a:prstGeom prst="rect">
            <a:avLst/>
          </a:prstGeom>
        </p:spPr>
      </p:pic>
      <p:pic>
        <p:nvPicPr>
          <p:cNvPr id="35" name="Picture 34">
            <a:extLst>
              <a:ext uri="{FF2B5EF4-FFF2-40B4-BE49-F238E27FC236}">
                <a16:creationId xmlns:a16="http://schemas.microsoft.com/office/drawing/2014/main" id="{B6C6E60F-7D1B-4D0C-A3FD-EB0533006FD5}"/>
              </a:ext>
            </a:extLst>
          </p:cNvPr>
          <p:cNvPicPr>
            <a:picLocks noChangeAspect="1"/>
          </p:cNvPicPr>
          <p:nvPr/>
        </p:nvPicPr>
        <p:blipFill>
          <a:blip r:embed="rId10"/>
          <a:stretch>
            <a:fillRect/>
          </a:stretch>
        </p:blipFill>
        <p:spPr>
          <a:xfrm>
            <a:off x="2520920" y="1771396"/>
            <a:ext cx="6562725" cy="4247198"/>
          </a:xfrm>
          <a:prstGeom prst="rect">
            <a:avLst/>
          </a:prstGeom>
        </p:spPr>
      </p:pic>
      <p:sp>
        <p:nvSpPr>
          <p:cNvPr id="36" name="Rectangle: Rounded Corners 35">
            <a:extLst>
              <a:ext uri="{FF2B5EF4-FFF2-40B4-BE49-F238E27FC236}">
                <a16:creationId xmlns:a16="http://schemas.microsoft.com/office/drawing/2014/main" id="{6B186388-210C-4285-9909-1A801A9B38B3}"/>
              </a:ext>
            </a:extLst>
          </p:cNvPr>
          <p:cNvSpPr/>
          <p:nvPr/>
        </p:nvSpPr>
        <p:spPr>
          <a:xfrm>
            <a:off x="53825" y="840295"/>
            <a:ext cx="1237099"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BASIC</a:t>
            </a:r>
          </a:p>
          <a:p>
            <a:pPr algn="ctr"/>
            <a:r>
              <a:rPr lang="en-US" dirty="0">
                <a:solidFill>
                  <a:schemeClr val="tx1"/>
                </a:solidFill>
              </a:rPr>
              <a:t>WINDOW</a:t>
            </a:r>
          </a:p>
        </p:txBody>
      </p:sp>
      <p:sp>
        <p:nvSpPr>
          <p:cNvPr id="37" name="Rectangle: Rounded Corners 36">
            <a:extLst>
              <a:ext uri="{FF2B5EF4-FFF2-40B4-BE49-F238E27FC236}">
                <a16:creationId xmlns:a16="http://schemas.microsoft.com/office/drawing/2014/main" id="{9366ED3F-10E2-4625-948F-00CE4926C41F}"/>
              </a:ext>
            </a:extLst>
          </p:cNvPr>
          <p:cNvSpPr/>
          <p:nvPr/>
        </p:nvSpPr>
        <p:spPr>
          <a:xfrm>
            <a:off x="2504984" y="823312"/>
            <a:ext cx="1305016"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ADVANCED</a:t>
            </a:r>
          </a:p>
          <a:p>
            <a:pPr algn="ctr"/>
            <a:r>
              <a:rPr lang="en-US" dirty="0">
                <a:solidFill>
                  <a:schemeClr val="tx1"/>
                </a:solidFill>
              </a:rPr>
              <a:t>WINDOW</a:t>
            </a:r>
          </a:p>
        </p:txBody>
      </p:sp>
      <p:cxnSp>
        <p:nvCxnSpPr>
          <p:cNvPr id="38" name="Straight Arrow Connector 37">
            <a:extLst>
              <a:ext uri="{FF2B5EF4-FFF2-40B4-BE49-F238E27FC236}">
                <a16:creationId xmlns:a16="http://schemas.microsoft.com/office/drawing/2014/main" id="{D32BD01E-9648-40B7-AF1D-F1F38901E67F}"/>
              </a:ext>
            </a:extLst>
          </p:cNvPr>
          <p:cNvCxnSpPr>
            <a:cxnSpLocks/>
          </p:cNvCxnSpPr>
          <p:nvPr/>
        </p:nvCxnSpPr>
        <p:spPr>
          <a:xfrm flipH="1">
            <a:off x="306622" y="1401794"/>
            <a:ext cx="414723" cy="56969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46125E9-A7DD-4011-AC6A-2FE6B52AC300}"/>
              </a:ext>
            </a:extLst>
          </p:cNvPr>
          <p:cNvCxnSpPr>
            <a:cxnSpLocks/>
          </p:cNvCxnSpPr>
          <p:nvPr/>
        </p:nvCxnSpPr>
        <p:spPr>
          <a:xfrm flipH="1">
            <a:off x="3085980" y="1392055"/>
            <a:ext cx="87487" cy="57943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377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par>
                                <p:cTn id="38" presetID="14"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par>
                                <p:cTn id="41" presetID="14" presetClass="entr" presetSubtype="1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par>
                                <p:cTn id="44" presetID="14" presetClass="entr" presetSubtype="1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randombar(horizontal)">
                                      <p:cBhvr>
                                        <p:cTn id="4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par>
                                <p:cTn id="47" presetID="14" presetClass="entr" presetSubtype="1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randombar(horizontal)">
                                      <p:cBhvr>
                                        <p:cTn id="49"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par>
                                <p:cTn id="50" presetID="14" presetClass="entr" presetSubtype="1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randombar(horizontal)">
                                      <p:cBhvr>
                                        <p:cTn id="52"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randombar(horizontal)">
                                      <p:cBhvr>
                                        <p:cTn id="63"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64" presetID="14" presetClass="entr" presetSubtype="10"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randombar(horizontal)">
                                      <p:cBhvr>
                                        <p:cTn id="66"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67" presetID="14" presetClass="entr" presetSubtype="1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randombar(horizontal)">
                                      <p:cBhvr>
                                        <p:cTn id="69"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par>
                                <p:cTn id="70" presetID="14" presetClass="entr" presetSubtype="10"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randombar(horizontal)">
                                      <p:cBhvr>
                                        <p:cTn id="72"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73" presetID="14" presetClass="entr" presetSubtype="1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randombar(horizontal)">
                                      <p:cBhvr>
                                        <p:cTn id="75"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76" presetID="14" presetClass="entr" presetSubtype="1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randombar(horizontal)">
                                      <p:cBhvr>
                                        <p:cTn id="78"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83" presetID="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85" presetID="1"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randombar(horizontal)">
                                      <p:cBhvr>
                                        <p:cTn id="91"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par>
                                <p:cTn id="92" presetID="14" presetClass="entr" presetSubtype="1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randombar(horizontal)">
                                      <p:cBhvr>
                                        <p:cTn id="94"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par>
                                <p:cTn id="95" presetID="14" presetClass="entr" presetSubtype="10"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randombar(horizontal)">
                                      <p:cBhvr>
                                        <p:cTn id="97" dur="5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par>
                                <p:cTn id="98" presetID="14" presetClass="entr" presetSubtype="10" fill="hold" grpId="0"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randombar(horizontal)">
                                      <p:cBhvr>
                                        <p:cTn id="100"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par>
                                <p:cTn id="101" presetID="14" presetClass="entr" presetSubtype="1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randombar(horizontal)">
                                      <p:cBhvr>
                                        <p:cTn id="103"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104" presetID="14" presetClass="entr" presetSubtype="10" fill="hold"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randombar(horizontal)">
                                      <p:cBhvr>
                                        <p:cTn id="106"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5" grpId="0" animBg="1"/>
      <p:bldP spid="18" grpId="0" animBg="1"/>
      <p:bldP spid="20" grpId="0" animBg="1"/>
      <p:bldP spid="19" grpId="0" animBg="1"/>
      <p:bldP spid="23" grpId="0" animBg="1"/>
      <p:bldP spid="30" grpId="0" animBg="1"/>
      <p:bldP spid="32" grpId="0" animBg="1"/>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3273" y="152400"/>
            <a:ext cx="8197327" cy="762000"/>
          </a:xfrm>
          <a:prstGeom prst="rect">
            <a:avLst/>
          </a:prstGeom>
        </p:spPr>
        <p:txBody>
          <a:bodyP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a:rPr>
              <a:t>Network Options Setup</a:t>
            </a:r>
          </a:p>
        </p:txBody>
      </p:sp>
      <p:sp>
        <p:nvSpPr>
          <p:cNvPr id="3" name="Content Placeholder 2"/>
          <p:cNvSpPr txBox="1">
            <a:spLocks/>
          </p:cNvSpPr>
          <p:nvPr/>
        </p:nvSpPr>
        <p:spPr>
          <a:xfrm>
            <a:off x="1178859" y="785081"/>
            <a:ext cx="7391400" cy="73892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If you have more than one network interface you may need to select the correct one here.</a:t>
            </a:r>
          </a:p>
          <a:p>
            <a:endParaRPr lang="en-US" sz="2800" dirty="0"/>
          </a:p>
          <a:p>
            <a:endParaRPr lang="en-US" dirty="0"/>
          </a:p>
        </p:txBody>
      </p:sp>
      <p:grpSp>
        <p:nvGrpSpPr>
          <p:cNvPr id="11" name="Group 10"/>
          <p:cNvGrpSpPr/>
          <p:nvPr/>
        </p:nvGrpSpPr>
        <p:grpSpPr>
          <a:xfrm>
            <a:off x="643029" y="1793689"/>
            <a:ext cx="6714942" cy="4454711"/>
            <a:chOff x="643029" y="1793689"/>
            <a:chExt cx="6714942" cy="4454711"/>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029" y="1793689"/>
              <a:ext cx="6714942" cy="4454711"/>
            </a:xfrm>
            <a:prstGeom prst="rect">
              <a:avLst/>
            </a:prstGeom>
          </p:spPr>
        </p:pic>
        <p:sp>
          <p:nvSpPr>
            <p:cNvPr id="6" name="Rectangle 5"/>
            <p:cNvSpPr/>
            <p:nvPr/>
          </p:nvSpPr>
          <p:spPr>
            <a:xfrm>
              <a:off x="914400" y="2743200"/>
              <a:ext cx="1143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566767" y="3017280"/>
            <a:ext cx="5405305" cy="3289896"/>
            <a:chOff x="2566767" y="3017280"/>
            <a:chExt cx="5405305" cy="3289896"/>
          </a:xfrm>
        </p:grpSpPr>
        <p:sp>
          <p:nvSpPr>
            <p:cNvPr id="7" name="Rectangle 6"/>
            <p:cNvSpPr/>
            <p:nvPr/>
          </p:nvSpPr>
          <p:spPr>
            <a:xfrm>
              <a:off x="4226186" y="3200400"/>
              <a:ext cx="5715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566767" y="3017280"/>
              <a:ext cx="5405305" cy="3289896"/>
              <a:chOff x="3291202" y="3592309"/>
              <a:chExt cx="5405305" cy="328989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202" y="3592309"/>
                <a:ext cx="5405305" cy="3289896"/>
              </a:xfrm>
              <a:prstGeom prst="rect">
                <a:avLst/>
              </a:prstGeom>
            </p:spPr>
          </p:pic>
          <p:sp>
            <p:nvSpPr>
              <p:cNvPr id="8" name="Rectangle 7"/>
              <p:cNvSpPr/>
              <p:nvPr/>
            </p:nvSpPr>
            <p:spPr>
              <a:xfrm>
                <a:off x="3445671" y="4405962"/>
                <a:ext cx="3581400" cy="38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1E97E9AD-F5B8-4F61-9299-46B2F88F2904}"/>
              </a:ext>
            </a:extLst>
          </p:cNvPr>
          <p:cNvGrpSpPr/>
          <p:nvPr/>
        </p:nvGrpSpPr>
        <p:grpSpPr>
          <a:xfrm>
            <a:off x="343056" y="4322992"/>
            <a:ext cx="2857344" cy="1620608"/>
            <a:chOff x="343056" y="4322992"/>
            <a:chExt cx="2857344" cy="1620608"/>
          </a:xfrm>
        </p:grpSpPr>
        <p:sp>
          <p:nvSpPr>
            <p:cNvPr id="9" name="TextBox 8"/>
            <p:cNvSpPr txBox="1"/>
            <p:nvPr/>
          </p:nvSpPr>
          <p:spPr>
            <a:xfrm>
              <a:off x="343056" y="4322992"/>
              <a:ext cx="2202305" cy="923330"/>
            </a:xfrm>
            <a:prstGeom prst="rect">
              <a:avLst/>
            </a:prstGeom>
            <a:solidFill>
              <a:schemeClr val="bg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Click on which adapter you want Save any Changes</a:t>
              </a:r>
            </a:p>
          </p:txBody>
        </p:sp>
        <p:cxnSp>
          <p:nvCxnSpPr>
            <p:cNvPr id="10" name="Straight Arrow Connector 9"/>
            <p:cNvCxnSpPr>
              <a:cxnSpLocks/>
            </p:cNvCxnSpPr>
            <p:nvPr/>
          </p:nvCxnSpPr>
          <p:spPr>
            <a:xfrm>
              <a:off x="1611796" y="5231930"/>
              <a:ext cx="1588604" cy="7116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C797C87D-D444-424E-B58F-B8F3371D34D4}"/>
              </a:ext>
            </a:extLst>
          </p:cNvPr>
          <p:cNvGrpSpPr/>
          <p:nvPr/>
        </p:nvGrpSpPr>
        <p:grpSpPr>
          <a:xfrm>
            <a:off x="5181600" y="3914826"/>
            <a:ext cx="3865486" cy="1109982"/>
            <a:chOff x="5181600" y="3914826"/>
            <a:chExt cx="3865486" cy="1109982"/>
          </a:xfrm>
        </p:grpSpPr>
        <p:grpSp>
          <p:nvGrpSpPr>
            <p:cNvPr id="19" name="Group 18">
              <a:extLst>
                <a:ext uri="{FF2B5EF4-FFF2-40B4-BE49-F238E27FC236}">
                  <a16:creationId xmlns:a16="http://schemas.microsoft.com/office/drawing/2014/main" id="{B0CFFBB2-62AE-4749-A381-C8404FA0754A}"/>
                </a:ext>
              </a:extLst>
            </p:cNvPr>
            <p:cNvGrpSpPr/>
            <p:nvPr/>
          </p:nvGrpSpPr>
          <p:grpSpPr>
            <a:xfrm>
              <a:off x="5181600" y="3914826"/>
              <a:ext cx="3865486" cy="923330"/>
              <a:chOff x="5181600" y="3914826"/>
              <a:chExt cx="3865486" cy="923330"/>
            </a:xfrm>
          </p:grpSpPr>
          <p:sp>
            <p:nvSpPr>
              <p:cNvPr id="14" name="TextBox 13">
                <a:extLst>
                  <a:ext uri="{FF2B5EF4-FFF2-40B4-BE49-F238E27FC236}">
                    <a16:creationId xmlns:a16="http://schemas.microsoft.com/office/drawing/2014/main" id="{B90158EF-D1C5-417B-A098-8C0F0CFCF517}"/>
                  </a:ext>
                </a:extLst>
              </p:cNvPr>
              <p:cNvSpPr txBox="1"/>
              <p:nvPr/>
            </p:nvSpPr>
            <p:spPr>
              <a:xfrm>
                <a:off x="6457105" y="3914826"/>
                <a:ext cx="2589981" cy="923330"/>
              </a:xfrm>
              <a:prstGeom prst="rect">
                <a:avLst/>
              </a:prstGeom>
              <a:solidFill>
                <a:schemeClr val="bg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A network adapter was added for a wireless modem connection</a:t>
                </a:r>
              </a:p>
            </p:txBody>
          </p:sp>
          <p:cxnSp>
            <p:nvCxnSpPr>
              <p:cNvPr id="15" name="Straight Arrow Connector 14">
                <a:extLst>
                  <a:ext uri="{FF2B5EF4-FFF2-40B4-BE49-F238E27FC236}">
                    <a16:creationId xmlns:a16="http://schemas.microsoft.com/office/drawing/2014/main" id="{4D10E49F-8D56-43BC-9137-D336AD60BC7A}"/>
                  </a:ext>
                </a:extLst>
              </p:cNvPr>
              <p:cNvCxnSpPr>
                <a:cxnSpLocks/>
                <a:stCxn id="14" idx="1"/>
              </p:cNvCxnSpPr>
              <p:nvPr/>
            </p:nvCxnSpPr>
            <p:spPr>
              <a:xfrm flipH="1" flipV="1">
                <a:off x="5181600" y="4114800"/>
                <a:ext cx="1275505" cy="2616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4" name="Straight Arrow Connector 23">
              <a:extLst>
                <a:ext uri="{FF2B5EF4-FFF2-40B4-BE49-F238E27FC236}">
                  <a16:creationId xmlns:a16="http://schemas.microsoft.com/office/drawing/2014/main" id="{49062589-231B-4D4B-B941-C53E0D2CD1C8}"/>
                </a:ext>
              </a:extLst>
            </p:cNvPr>
            <p:cNvCxnSpPr>
              <a:stCxn id="14" idx="1"/>
            </p:cNvCxnSpPr>
            <p:nvPr/>
          </p:nvCxnSpPr>
          <p:spPr>
            <a:xfrm flipH="1">
              <a:off x="6202391" y="4376491"/>
              <a:ext cx="254714" cy="64831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5309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58272" y="152400"/>
            <a:ext cx="8000999" cy="762000"/>
          </a:xfrm>
        </p:spPr>
        <p:txBody>
          <a:bodyPr>
            <a:normAutofit/>
          </a:bodyPr>
          <a:lstStyle/>
          <a:p>
            <a:r>
              <a:rPr lang="en-US" sz="3600" dirty="0">
                <a:solidFill>
                  <a:srgbClr val="0070C0"/>
                </a:solidFill>
                <a:latin typeface="Arial Rounded MT Bold"/>
              </a:rPr>
              <a:t>Extended History Setup</a:t>
            </a:r>
          </a:p>
        </p:txBody>
      </p:sp>
      <p:sp>
        <p:nvSpPr>
          <p:cNvPr id="5" name="Content Placeholder 2"/>
          <p:cNvSpPr txBox="1">
            <a:spLocks/>
          </p:cNvSpPr>
          <p:nvPr/>
        </p:nvSpPr>
        <p:spPr>
          <a:xfrm>
            <a:off x="1219200" y="1094221"/>
            <a:ext cx="7391400" cy="505979"/>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a:t>Extended History </a:t>
            </a:r>
            <a:r>
              <a:rPr lang="en-US" sz="2800" dirty="0"/>
              <a:t>File </a:t>
            </a:r>
            <a:r>
              <a:rPr lang="en-US" sz="2800"/>
              <a:t>Setup tab</a:t>
            </a:r>
          </a:p>
          <a:p>
            <a:endParaRPr lang="en-US" sz="1800" dirty="0"/>
          </a:p>
          <a:p>
            <a:endParaRPr lang="en-US" dirty="0"/>
          </a:p>
        </p:txBody>
      </p:sp>
      <p:grpSp>
        <p:nvGrpSpPr>
          <p:cNvPr id="17" name="Group 16"/>
          <p:cNvGrpSpPr/>
          <p:nvPr/>
        </p:nvGrpSpPr>
        <p:grpSpPr>
          <a:xfrm>
            <a:off x="790591" y="1943100"/>
            <a:ext cx="5743118" cy="3810000"/>
            <a:chOff x="790591" y="1943100"/>
            <a:chExt cx="5743118" cy="381000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91" y="1943100"/>
              <a:ext cx="5743118" cy="3810000"/>
            </a:xfrm>
            <a:prstGeom prst="rect">
              <a:avLst/>
            </a:prstGeom>
          </p:spPr>
        </p:pic>
        <p:sp>
          <p:nvSpPr>
            <p:cNvPr id="6" name="Rectangle 5"/>
            <p:cNvSpPr/>
            <p:nvPr/>
          </p:nvSpPr>
          <p:spPr>
            <a:xfrm>
              <a:off x="914400" y="2897910"/>
              <a:ext cx="1066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2514600" y="2897910"/>
            <a:ext cx="5100487" cy="3442046"/>
            <a:chOff x="2514600" y="2897910"/>
            <a:chExt cx="5100487" cy="3442046"/>
          </a:xfrm>
        </p:grpSpPr>
        <p:sp>
          <p:nvSpPr>
            <p:cNvPr id="7" name="Rectangle 6"/>
            <p:cNvSpPr/>
            <p:nvPr/>
          </p:nvSpPr>
          <p:spPr>
            <a:xfrm>
              <a:off x="4550493" y="3010270"/>
              <a:ext cx="10287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2897910"/>
              <a:ext cx="5100487" cy="3442046"/>
            </a:xfrm>
            <a:prstGeom prst="rect">
              <a:avLst/>
            </a:prstGeom>
          </p:spPr>
        </p:pic>
      </p:grpSp>
      <p:grpSp>
        <p:nvGrpSpPr>
          <p:cNvPr id="16" name="Group 15"/>
          <p:cNvGrpSpPr/>
          <p:nvPr/>
        </p:nvGrpSpPr>
        <p:grpSpPr>
          <a:xfrm>
            <a:off x="3124200" y="1600200"/>
            <a:ext cx="5658873" cy="1832149"/>
            <a:chOff x="3124200" y="1720334"/>
            <a:chExt cx="5658873" cy="1832149"/>
          </a:xfrm>
        </p:grpSpPr>
        <p:cxnSp>
          <p:nvCxnSpPr>
            <p:cNvPr id="15" name="Straight Arrow Connector 14"/>
            <p:cNvCxnSpPr>
              <a:stCxn id="18" idx="1"/>
            </p:cNvCxnSpPr>
            <p:nvPr/>
          </p:nvCxnSpPr>
          <p:spPr>
            <a:xfrm flipH="1">
              <a:off x="3124200" y="1905000"/>
              <a:ext cx="2647122" cy="16474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771322" y="1720334"/>
              <a:ext cx="3011751" cy="369332"/>
            </a:xfrm>
            <a:prstGeom prst="rect">
              <a:avLst/>
            </a:prstGeom>
            <a:solidFill>
              <a:schemeClr val="bg1"/>
            </a:solidFill>
            <a:ln>
              <a:solidFill>
                <a:schemeClr val="tx1"/>
              </a:solidFill>
            </a:ln>
          </p:spPr>
          <p:txBody>
            <a:bodyPr wrap="square">
              <a:spAutoFit/>
            </a:bodyPr>
            <a:lstStyle/>
            <a:p>
              <a:pPr algn="ctr"/>
              <a:r>
                <a:rPr lang="en-US"/>
                <a:t>Enable Extended History Save</a:t>
              </a:r>
              <a:endParaRPr lang="en-US" dirty="0"/>
            </a:p>
          </p:txBody>
        </p:sp>
      </p:grpSp>
      <p:grpSp>
        <p:nvGrpSpPr>
          <p:cNvPr id="14" name="Group 13"/>
          <p:cNvGrpSpPr/>
          <p:nvPr/>
        </p:nvGrpSpPr>
        <p:grpSpPr>
          <a:xfrm>
            <a:off x="3976904" y="2000656"/>
            <a:ext cx="4521247" cy="2157973"/>
            <a:chOff x="3976904" y="1999701"/>
            <a:chExt cx="4521247" cy="2157973"/>
          </a:xfrm>
        </p:grpSpPr>
        <p:cxnSp>
          <p:nvCxnSpPr>
            <p:cNvPr id="13" name="Straight Arrow Connector 12"/>
            <p:cNvCxnSpPr/>
            <p:nvPr/>
          </p:nvCxnSpPr>
          <p:spPr>
            <a:xfrm flipH="1">
              <a:off x="6019800" y="2646032"/>
              <a:ext cx="998460" cy="14284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6904" y="3880675"/>
              <a:ext cx="2571309" cy="276999"/>
            </a:xfrm>
            <a:prstGeom prst="rect">
              <a:avLst/>
            </a:prstGeom>
            <a:noFill/>
          </p:spPr>
          <p:txBody>
            <a:bodyPr wrap="square" rtlCol="0">
              <a:spAutoFit/>
            </a:bodyPr>
            <a:lstStyle/>
            <a:p>
              <a:r>
                <a:rPr lang="en-US" sz="1200">
                  <a:latin typeface="Arial Narrow" panose="020B0606020202030204" pitchFamily="34" charset="0"/>
                </a:rPr>
                <a:t>C:\MCS\Extended History</a:t>
              </a:r>
            </a:p>
          </p:txBody>
        </p:sp>
        <p:sp>
          <p:nvSpPr>
            <p:cNvPr id="11" name="Rectangle 10"/>
            <p:cNvSpPr/>
            <p:nvPr/>
          </p:nvSpPr>
          <p:spPr>
            <a:xfrm>
              <a:off x="7018259" y="1999701"/>
              <a:ext cx="1479892" cy="646331"/>
            </a:xfrm>
            <a:prstGeom prst="rect">
              <a:avLst/>
            </a:prstGeom>
            <a:solidFill>
              <a:schemeClr val="bg1"/>
            </a:solidFill>
            <a:ln>
              <a:solidFill>
                <a:schemeClr val="tx1"/>
              </a:solidFill>
            </a:ln>
          </p:spPr>
          <p:txBody>
            <a:bodyPr wrap="none">
              <a:spAutoFit/>
            </a:bodyPr>
            <a:lstStyle/>
            <a:p>
              <a:pPr algn="ctr"/>
              <a:r>
                <a:rPr lang="en-US">
                  <a:latin typeface="Arial" panose="020B0604020202020204" pitchFamily="34" charset="0"/>
                  <a:cs typeface="Arial" panose="020B0604020202020204" pitchFamily="34" charset="0"/>
                </a:rPr>
                <a:t>Select Save </a:t>
              </a:r>
            </a:p>
            <a:p>
              <a:pPr algn="ctr"/>
              <a:r>
                <a:rPr lang="en-US">
                  <a:latin typeface="Arial" panose="020B0604020202020204" pitchFamily="34" charset="0"/>
                  <a:cs typeface="Arial" panose="020B0604020202020204" pitchFamily="34" charset="0"/>
                </a:rPr>
                <a:t>Location</a:t>
              </a:r>
            </a:p>
          </p:txBody>
        </p:sp>
      </p:grpSp>
      <p:grpSp>
        <p:nvGrpSpPr>
          <p:cNvPr id="19" name="Group 18"/>
          <p:cNvGrpSpPr/>
          <p:nvPr/>
        </p:nvGrpSpPr>
        <p:grpSpPr>
          <a:xfrm>
            <a:off x="6772716" y="3480003"/>
            <a:ext cx="2353288" cy="1692771"/>
            <a:chOff x="6781800" y="3680188"/>
            <a:chExt cx="2353288" cy="1692771"/>
          </a:xfrm>
        </p:grpSpPr>
        <p:cxnSp>
          <p:nvCxnSpPr>
            <p:cNvPr id="9" name="Straight Arrow Connector 8"/>
            <p:cNvCxnSpPr/>
            <p:nvPr/>
          </p:nvCxnSpPr>
          <p:spPr>
            <a:xfrm flipH="1">
              <a:off x="6781800" y="4355536"/>
              <a:ext cx="152400" cy="3688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924225" y="3680188"/>
              <a:ext cx="2210863" cy="1692771"/>
            </a:xfrm>
            <a:prstGeom prst="rect">
              <a:avLst/>
            </a:prstGeom>
            <a:solidFill>
              <a:schemeClr val="bg1"/>
            </a:solidFill>
            <a:ln>
              <a:solidFill>
                <a:schemeClr val="tx1"/>
              </a:solidFill>
            </a:ln>
          </p:spPr>
          <p:txBody>
            <a:bodyPr wrap="none">
              <a:spAutoFit/>
            </a:bodyPr>
            <a:lstStyle/>
            <a:p>
              <a:pPr algn="ctr"/>
              <a:r>
                <a:rPr lang="en-US" dirty="0">
                  <a:latin typeface="Arial" panose="020B0604020202020204" pitchFamily="34" charset="0"/>
                  <a:cs typeface="Arial" panose="020B0604020202020204" pitchFamily="34" charset="0"/>
                </a:rPr>
                <a:t>Set inactivity timer</a:t>
              </a:r>
            </a:p>
            <a:p>
              <a:pPr algn="ctr"/>
              <a:r>
                <a:rPr lang="en-US" dirty="0">
                  <a:latin typeface="Arial" panose="020B0604020202020204" pitchFamily="34" charset="0"/>
                  <a:cs typeface="Arial" panose="020B0604020202020204" pitchFamily="34" charset="0"/>
                </a:rPr>
                <a:t>in which Connect</a:t>
              </a:r>
            </a:p>
            <a:p>
              <a:pPr algn="ctr"/>
              <a:r>
                <a:rPr lang="en-US" dirty="0">
                  <a:latin typeface="Arial" panose="020B0604020202020204" pitchFamily="34" charset="0"/>
                  <a:cs typeface="Arial" panose="020B0604020202020204" pitchFamily="34" charset="0"/>
                </a:rPr>
                <a:t>will stop updating</a:t>
              </a:r>
            </a:p>
            <a:p>
              <a:pPr algn="ctr"/>
              <a:r>
                <a:rPr lang="en-US" dirty="0">
                  <a:latin typeface="Arial" panose="020B0604020202020204" pitchFamily="34" charset="0"/>
                  <a:cs typeface="Arial" panose="020B0604020202020204" pitchFamily="34" charset="0"/>
                </a:rPr>
                <a:t>status and will start </a:t>
              </a:r>
            </a:p>
            <a:p>
              <a:pPr algn="ctr"/>
              <a:r>
                <a:rPr lang="en-US" dirty="0">
                  <a:latin typeface="Arial" panose="020B0604020202020204" pitchFamily="34" charset="0"/>
                  <a:cs typeface="Arial" panose="020B0604020202020204" pitchFamily="34" charset="0"/>
                </a:rPr>
                <a:t>logging history files.</a:t>
              </a:r>
            </a:p>
            <a:p>
              <a:pPr algn="ctr">
                <a:tabLst>
                  <a:tab pos="288925" algn="l"/>
                </a:tabLst>
              </a:pPr>
              <a:endParaRPr lang="en-US" sz="1400" dirty="0">
                <a:latin typeface="Arial" panose="020B0604020202020204" pitchFamily="34" charset="0"/>
                <a:cs typeface="Arial" panose="020B0604020202020204" pitchFamily="34" charset="0"/>
              </a:endParaRPr>
            </a:p>
          </p:txBody>
        </p:sp>
      </p:grpSp>
      <p:grpSp>
        <p:nvGrpSpPr>
          <p:cNvPr id="20" name="Group 19"/>
          <p:cNvGrpSpPr/>
          <p:nvPr/>
        </p:nvGrpSpPr>
        <p:grpSpPr>
          <a:xfrm>
            <a:off x="96492" y="5406070"/>
            <a:ext cx="3180108" cy="689930"/>
            <a:chOff x="96492" y="5406070"/>
            <a:chExt cx="3180108" cy="689930"/>
          </a:xfrm>
        </p:grpSpPr>
        <p:sp>
          <p:nvSpPr>
            <p:cNvPr id="22" name="TextBox 21"/>
            <p:cNvSpPr txBox="1"/>
            <p:nvPr/>
          </p:nvSpPr>
          <p:spPr>
            <a:xfrm>
              <a:off x="96492" y="5406070"/>
              <a:ext cx="2305050" cy="381000"/>
            </a:xfrm>
            <a:prstGeom prst="rect">
              <a:avLst/>
            </a:prstGeom>
            <a:solidFill>
              <a:schemeClr val="bg1"/>
            </a:solidFill>
            <a:ln>
              <a:solidFill>
                <a:schemeClr val="tx1"/>
              </a:solidFill>
            </a:ln>
          </p:spPr>
          <p:txBody>
            <a:bodyPr wrap="square" rtlCol="0">
              <a:spAutoFit/>
            </a:bodyPr>
            <a:lstStyle/>
            <a:p>
              <a:r>
                <a:rPr lang="en-US"/>
                <a:t>Click to Save changes</a:t>
              </a:r>
            </a:p>
          </p:txBody>
        </p:sp>
        <p:cxnSp>
          <p:nvCxnSpPr>
            <p:cNvPr id="24" name="Straight Arrow Connector 23"/>
            <p:cNvCxnSpPr>
              <a:stCxn id="22" idx="3"/>
            </p:cNvCxnSpPr>
            <p:nvPr/>
          </p:nvCxnSpPr>
          <p:spPr>
            <a:xfrm>
              <a:off x="2401542" y="5596570"/>
              <a:ext cx="875058" cy="49943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588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91769" y="774763"/>
            <a:ext cx="7391400" cy="1107826"/>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Alarm Alerts - Setup Email and/or Text Alerts</a:t>
            </a:r>
          </a:p>
          <a:p>
            <a:pPr>
              <a:buFont typeface="Arial" panose="020B0604020202020204" pitchFamily="34" charset="0"/>
              <a:buChar char="•"/>
            </a:pPr>
            <a:r>
              <a:rPr lang="en-US" sz="2800" dirty="0"/>
              <a:t>Magnum must have access to the internet </a:t>
            </a:r>
          </a:p>
          <a:p>
            <a:endParaRPr lang="en-US" sz="2800" dirty="0"/>
          </a:p>
          <a:p>
            <a:endParaRPr lang="en-US" dirty="0"/>
          </a:p>
        </p:txBody>
      </p:sp>
      <p:sp>
        <p:nvSpPr>
          <p:cNvPr id="8" name="Title 1"/>
          <p:cNvSpPr>
            <a:spLocks noGrp="1"/>
          </p:cNvSpPr>
          <p:nvPr>
            <p:ph type="title"/>
          </p:nvPr>
        </p:nvSpPr>
        <p:spPr>
          <a:xfrm>
            <a:off x="473336" y="0"/>
            <a:ext cx="8197327" cy="990600"/>
          </a:xfrm>
        </p:spPr>
        <p:txBody>
          <a:bodyPr>
            <a:normAutofit/>
          </a:bodyPr>
          <a:lstStyle/>
          <a:p>
            <a:r>
              <a:rPr lang="en-US" sz="3600" dirty="0">
                <a:solidFill>
                  <a:srgbClr val="0070C0"/>
                </a:solidFill>
                <a:latin typeface="Arial Rounded MT Bold"/>
              </a:rPr>
              <a:t>Alarm Alerts Setup</a:t>
            </a:r>
          </a:p>
        </p:txBody>
      </p:sp>
      <p:grpSp>
        <p:nvGrpSpPr>
          <p:cNvPr id="41" name="Group 40"/>
          <p:cNvGrpSpPr/>
          <p:nvPr/>
        </p:nvGrpSpPr>
        <p:grpSpPr>
          <a:xfrm>
            <a:off x="624318" y="1921279"/>
            <a:ext cx="6179763" cy="3766142"/>
            <a:chOff x="624318" y="1339258"/>
            <a:chExt cx="6179763" cy="3766142"/>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18" y="1339258"/>
              <a:ext cx="6179763" cy="3766142"/>
            </a:xfrm>
            <a:prstGeom prst="rect">
              <a:avLst/>
            </a:prstGeom>
          </p:spPr>
        </p:pic>
        <p:sp>
          <p:nvSpPr>
            <p:cNvPr id="6" name="Rectangle 5"/>
            <p:cNvSpPr/>
            <p:nvPr/>
          </p:nvSpPr>
          <p:spPr>
            <a:xfrm>
              <a:off x="4199965" y="1573683"/>
              <a:ext cx="6858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95250" y="2415856"/>
            <a:ext cx="2853787" cy="2998032"/>
            <a:chOff x="95250" y="1833835"/>
            <a:chExt cx="2853787" cy="2998032"/>
          </a:xfrm>
        </p:grpSpPr>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3" y="1833835"/>
              <a:ext cx="2240474" cy="1859441"/>
            </a:xfrm>
            <a:prstGeom prst="rect">
              <a:avLst/>
            </a:prstGeom>
          </p:spPr>
        </p:pic>
        <p:grpSp>
          <p:nvGrpSpPr>
            <p:cNvPr id="20" name="Group 19"/>
            <p:cNvGrpSpPr/>
            <p:nvPr/>
          </p:nvGrpSpPr>
          <p:grpSpPr>
            <a:xfrm>
              <a:off x="95250" y="2504183"/>
              <a:ext cx="1733550" cy="2327684"/>
              <a:chOff x="372994" y="2215645"/>
              <a:chExt cx="1733550" cy="2327684"/>
            </a:xfrm>
          </p:grpSpPr>
          <p:sp>
            <p:nvSpPr>
              <p:cNvPr id="12" name="Rectangle 11"/>
              <p:cNvSpPr/>
              <p:nvPr/>
            </p:nvSpPr>
            <p:spPr>
              <a:xfrm>
                <a:off x="372994" y="3466111"/>
                <a:ext cx="1733550" cy="1077218"/>
              </a:xfrm>
              <a:prstGeom prst="rect">
                <a:avLst/>
              </a:prstGeom>
              <a:solidFill>
                <a:schemeClr val="bg1"/>
              </a:solidFill>
              <a:ln>
                <a:solidFill>
                  <a:schemeClr val="tx1"/>
                </a:solidFill>
              </a:ln>
            </p:spPr>
            <p:txBody>
              <a:bodyPr wrap="square">
                <a:spAutoFit/>
              </a:bodyPr>
              <a:lstStyle/>
              <a:p>
                <a:pPr algn="ctr"/>
                <a:r>
                  <a:rPr lang="en-US" sz="1600">
                    <a:latin typeface="Arial Narrow" panose="020B0606020202030204" pitchFamily="34" charset="0"/>
                  </a:rPr>
                  <a:t>Enter the</a:t>
                </a:r>
              </a:p>
              <a:p>
                <a:pPr algn="ctr"/>
                <a:r>
                  <a:rPr lang="en-US" sz="1600">
                    <a:latin typeface="Arial Narrow" panose="020B0606020202030204" pitchFamily="34" charset="0"/>
                  </a:rPr>
                  <a:t>Outgoing Server Press OK when complete</a:t>
                </a:r>
                <a:endParaRPr lang="en-US" sz="1600" dirty="0">
                  <a:latin typeface="Arial Narrow" panose="020B0606020202030204" pitchFamily="34" charset="0"/>
                </a:endParaRPr>
              </a:p>
            </p:txBody>
          </p:sp>
          <p:cxnSp>
            <p:nvCxnSpPr>
              <p:cNvPr id="21" name="Straight Arrow Connector 20"/>
              <p:cNvCxnSpPr>
                <a:stCxn id="12" idx="0"/>
              </p:cNvCxnSpPr>
              <p:nvPr/>
            </p:nvCxnSpPr>
            <p:spPr>
              <a:xfrm flipV="1">
                <a:off x="1239769" y="2215645"/>
                <a:ext cx="302528" cy="12504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p:nvGrpSpPr>
        <p:grpSpPr>
          <a:xfrm>
            <a:off x="1927079" y="2426809"/>
            <a:ext cx="3271742" cy="3288191"/>
            <a:chOff x="1992006" y="2917140"/>
            <a:chExt cx="3271742" cy="3288191"/>
          </a:xfrm>
        </p:grpSpPr>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3274" y="2917140"/>
              <a:ext cx="2240474" cy="2530059"/>
            </a:xfrm>
            <a:prstGeom prst="rect">
              <a:avLst/>
            </a:prstGeom>
          </p:spPr>
        </p:pic>
        <p:grpSp>
          <p:nvGrpSpPr>
            <p:cNvPr id="39" name="Group 38"/>
            <p:cNvGrpSpPr/>
            <p:nvPr/>
          </p:nvGrpSpPr>
          <p:grpSpPr>
            <a:xfrm>
              <a:off x="1992006" y="3581401"/>
              <a:ext cx="2423064" cy="2623930"/>
              <a:chOff x="1992006" y="3581401"/>
              <a:chExt cx="2423064" cy="2623930"/>
            </a:xfrm>
          </p:grpSpPr>
          <p:grpSp>
            <p:nvGrpSpPr>
              <p:cNvPr id="32" name="Group 31"/>
              <p:cNvGrpSpPr/>
              <p:nvPr/>
            </p:nvGrpSpPr>
            <p:grpSpPr>
              <a:xfrm>
                <a:off x="1992006" y="5105400"/>
                <a:ext cx="2423064" cy="1099931"/>
                <a:chOff x="-117514" y="3358645"/>
                <a:chExt cx="2423064" cy="1099931"/>
              </a:xfrm>
            </p:grpSpPr>
            <p:sp>
              <p:nvSpPr>
                <p:cNvPr id="33" name="Rectangle 32"/>
                <p:cNvSpPr/>
                <p:nvPr/>
              </p:nvSpPr>
              <p:spPr>
                <a:xfrm>
                  <a:off x="-117514" y="3627579"/>
                  <a:ext cx="2423064" cy="830997"/>
                </a:xfrm>
                <a:prstGeom prst="rect">
                  <a:avLst/>
                </a:prstGeom>
                <a:solidFill>
                  <a:schemeClr val="bg1"/>
                </a:solidFill>
                <a:ln>
                  <a:solidFill>
                    <a:schemeClr val="tx1"/>
                  </a:solidFill>
                </a:ln>
              </p:spPr>
              <p:txBody>
                <a:bodyPr wrap="square">
                  <a:spAutoFit/>
                </a:bodyPr>
                <a:lstStyle/>
                <a:p>
                  <a:pPr algn="ctr"/>
                  <a:r>
                    <a:rPr lang="en-US" sz="1600">
                      <a:latin typeface="Arial Narrow" panose="020B0606020202030204" pitchFamily="34" charset="0"/>
                    </a:rPr>
                    <a:t>Enter Recipient Contact Info, Email and Text </a:t>
                  </a:r>
                </a:p>
                <a:p>
                  <a:pPr algn="ctr"/>
                  <a:r>
                    <a:rPr lang="en-US" sz="1600">
                      <a:latin typeface="Arial Narrow" panose="020B0606020202030204" pitchFamily="34" charset="0"/>
                    </a:rPr>
                    <a:t>Press Ok when complete</a:t>
                  </a:r>
                  <a:endParaRPr lang="en-US" sz="1600" dirty="0">
                    <a:latin typeface="Arial Narrow" panose="020B0606020202030204" pitchFamily="34" charset="0"/>
                  </a:endParaRPr>
                </a:p>
              </p:txBody>
            </p:sp>
            <p:cxnSp>
              <p:nvCxnSpPr>
                <p:cNvPr id="34" name="Straight Arrow Connector 33"/>
                <p:cNvCxnSpPr>
                  <a:stCxn id="33" idx="0"/>
                </p:cNvCxnSpPr>
                <p:nvPr/>
              </p:nvCxnSpPr>
              <p:spPr>
                <a:xfrm flipV="1">
                  <a:off x="1094018" y="3358645"/>
                  <a:ext cx="377862" cy="2689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flipV="1">
                <a:off x="3203538" y="3581401"/>
                <a:ext cx="188931" cy="17890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45" name="Group 44"/>
          <p:cNvGrpSpPr/>
          <p:nvPr/>
        </p:nvGrpSpPr>
        <p:grpSpPr>
          <a:xfrm>
            <a:off x="5065449" y="2444253"/>
            <a:ext cx="3011751" cy="2916936"/>
            <a:chOff x="5065449" y="1862232"/>
            <a:chExt cx="3011751" cy="2916936"/>
          </a:xfrm>
        </p:grpSpPr>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5851" y="1862232"/>
              <a:ext cx="2232854" cy="2469094"/>
            </a:xfrm>
            <a:prstGeom prst="rect">
              <a:avLst/>
            </a:prstGeom>
          </p:spPr>
        </p:pic>
        <p:grpSp>
          <p:nvGrpSpPr>
            <p:cNvPr id="2" name="Group 1"/>
            <p:cNvGrpSpPr/>
            <p:nvPr/>
          </p:nvGrpSpPr>
          <p:grpSpPr>
            <a:xfrm>
              <a:off x="5065449" y="2763555"/>
              <a:ext cx="3011751" cy="2015613"/>
              <a:chOff x="8319810" y="1117275"/>
              <a:chExt cx="3011751" cy="2015613"/>
            </a:xfrm>
          </p:grpSpPr>
          <p:cxnSp>
            <p:nvCxnSpPr>
              <p:cNvPr id="17" name="Straight Arrow Connector 16"/>
              <p:cNvCxnSpPr/>
              <p:nvPr/>
            </p:nvCxnSpPr>
            <p:spPr>
              <a:xfrm flipV="1">
                <a:off x="8319810" y="1117275"/>
                <a:ext cx="497151" cy="18800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19810" y="2763556"/>
                <a:ext cx="3011751" cy="369332"/>
              </a:xfrm>
              <a:prstGeom prst="rect">
                <a:avLst/>
              </a:prstGeom>
              <a:solidFill>
                <a:schemeClr val="bg1"/>
              </a:solidFill>
              <a:ln>
                <a:solidFill>
                  <a:schemeClr val="tx1"/>
                </a:solidFill>
              </a:ln>
            </p:spPr>
            <p:txBody>
              <a:bodyPr wrap="square">
                <a:spAutoFit/>
              </a:bodyPr>
              <a:lstStyle/>
              <a:p>
                <a:pPr algn="ctr"/>
                <a:r>
                  <a:rPr lang="en-US">
                    <a:latin typeface="Arial Narrow" panose="020B0606020202030204" pitchFamily="34" charset="0"/>
                  </a:rPr>
                  <a:t>Enter Alarms Types to receive</a:t>
                </a:r>
                <a:endParaRPr lang="en-US" dirty="0">
                  <a:latin typeface="Arial Narrow" panose="020B0606020202030204" pitchFamily="34" charset="0"/>
                </a:endParaRPr>
              </a:p>
            </p:txBody>
          </p:sp>
        </p:grpSp>
      </p:grpSp>
    </p:spTree>
    <p:extLst>
      <p:ext uri="{BB962C8B-B14F-4D97-AF65-F5344CB8AC3E}">
        <p14:creationId xmlns:p14="http://schemas.microsoft.com/office/powerpoint/2010/main" val="17421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5887" y="983902"/>
            <a:ext cx="7391400" cy="6096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a:t>Alarm Alerts -  (continued)</a:t>
            </a:r>
          </a:p>
          <a:p>
            <a:pPr marL="0" indent="0">
              <a:buNone/>
            </a:pPr>
            <a:endParaRPr lang="en-US" dirty="0"/>
          </a:p>
        </p:txBody>
      </p:sp>
      <p:sp>
        <p:nvSpPr>
          <p:cNvPr id="5" name="Title 1"/>
          <p:cNvSpPr>
            <a:spLocks noGrp="1"/>
          </p:cNvSpPr>
          <p:nvPr>
            <p:ph type="title"/>
          </p:nvPr>
        </p:nvSpPr>
        <p:spPr>
          <a:xfrm>
            <a:off x="473336" y="60975"/>
            <a:ext cx="8197327" cy="838200"/>
          </a:xfrm>
        </p:spPr>
        <p:txBody>
          <a:bodyPr>
            <a:normAutofit/>
          </a:bodyPr>
          <a:lstStyle/>
          <a:p>
            <a:r>
              <a:rPr lang="en-US" sz="3600" dirty="0">
                <a:solidFill>
                  <a:srgbClr val="0070C0"/>
                </a:solidFill>
                <a:latin typeface="Arial Rounded MT Bold"/>
              </a:rPr>
              <a:t>Alarm Alerts (</a:t>
            </a:r>
            <a:r>
              <a:rPr lang="en-US" sz="3600" dirty="0" err="1">
                <a:solidFill>
                  <a:srgbClr val="0070C0"/>
                </a:solidFill>
                <a:latin typeface="Arial Rounded MT Bold"/>
              </a:rPr>
              <a:t>cont</a:t>
            </a:r>
            <a:r>
              <a:rPr lang="en-US" sz="3600" dirty="0">
                <a:solidFill>
                  <a:srgbClr val="0070C0"/>
                </a:solidFill>
                <a:latin typeface="Arial Rounded MT Bold"/>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93" y="1625927"/>
            <a:ext cx="6777007" cy="4107277"/>
          </a:xfrm>
          <a:prstGeom prst="rect">
            <a:avLst/>
          </a:prstGeom>
        </p:spPr>
      </p:pic>
      <p:grpSp>
        <p:nvGrpSpPr>
          <p:cNvPr id="8" name="Group 7"/>
          <p:cNvGrpSpPr/>
          <p:nvPr/>
        </p:nvGrpSpPr>
        <p:grpSpPr>
          <a:xfrm>
            <a:off x="779656" y="5318374"/>
            <a:ext cx="1943099" cy="953616"/>
            <a:chOff x="1028701" y="5447183"/>
            <a:chExt cx="1943099" cy="953616"/>
          </a:xfrm>
        </p:grpSpPr>
        <p:sp>
          <p:nvSpPr>
            <p:cNvPr id="9" name="Rectangle 8"/>
            <p:cNvSpPr/>
            <p:nvPr/>
          </p:nvSpPr>
          <p:spPr>
            <a:xfrm>
              <a:off x="1028701" y="6031467"/>
              <a:ext cx="1943099" cy="369332"/>
            </a:xfrm>
            <a:prstGeom prst="rect">
              <a:avLst/>
            </a:prstGeom>
            <a:solidFill>
              <a:schemeClr val="bg1"/>
            </a:solidFill>
            <a:ln>
              <a:solidFill>
                <a:schemeClr val="tx1"/>
              </a:solidFill>
            </a:ln>
          </p:spPr>
          <p:txBody>
            <a:bodyPr wrap="square">
              <a:spAutoFit/>
            </a:bodyPr>
            <a:lstStyle/>
            <a:p>
              <a:pPr algn="ctr"/>
              <a:r>
                <a:rPr lang="en-US"/>
                <a:t>Save all Changes</a:t>
              </a:r>
              <a:endParaRPr lang="en-US" dirty="0"/>
            </a:p>
          </p:txBody>
        </p:sp>
        <p:cxnSp>
          <p:nvCxnSpPr>
            <p:cNvPr id="10" name="Straight Arrow Connector 9"/>
            <p:cNvCxnSpPr/>
            <p:nvPr/>
          </p:nvCxnSpPr>
          <p:spPr>
            <a:xfrm flipV="1">
              <a:off x="1600200" y="5447183"/>
              <a:ext cx="1011045" cy="5842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3505200" y="4899273"/>
            <a:ext cx="2514600" cy="1653927"/>
            <a:chOff x="4038600" y="5105400"/>
            <a:chExt cx="2514600" cy="1653927"/>
          </a:xfrm>
        </p:grpSpPr>
        <p:sp>
          <p:nvSpPr>
            <p:cNvPr id="13" name="Rectangle 12"/>
            <p:cNvSpPr/>
            <p:nvPr/>
          </p:nvSpPr>
          <p:spPr>
            <a:xfrm>
              <a:off x="4305301" y="5835997"/>
              <a:ext cx="1943099" cy="923330"/>
            </a:xfrm>
            <a:prstGeom prst="rect">
              <a:avLst/>
            </a:prstGeom>
            <a:solidFill>
              <a:schemeClr val="bg1"/>
            </a:solidFill>
            <a:ln>
              <a:solidFill>
                <a:schemeClr val="tx1"/>
              </a:solidFill>
            </a:ln>
          </p:spPr>
          <p:txBody>
            <a:bodyPr wrap="square">
              <a:spAutoFit/>
            </a:bodyPr>
            <a:lstStyle/>
            <a:p>
              <a:pPr algn="ctr"/>
              <a:r>
                <a:rPr lang="en-US" dirty="0"/>
                <a:t>Test a Setup</a:t>
              </a:r>
            </a:p>
            <a:p>
              <a:pPr algn="ctr"/>
              <a:r>
                <a:rPr lang="en-US" dirty="0"/>
                <a:t>Edit a Setup</a:t>
              </a:r>
            </a:p>
            <a:p>
              <a:pPr algn="ctr"/>
              <a:r>
                <a:rPr lang="en-US" dirty="0"/>
                <a:t>Delete a Setup</a:t>
              </a:r>
            </a:p>
          </p:txBody>
        </p:sp>
        <p:cxnSp>
          <p:nvCxnSpPr>
            <p:cNvPr id="14" name="Straight Arrow Connector 13"/>
            <p:cNvCxnSpPr>
              <a:cxnSpLocks/>
            </p:cNvCxnSpPr>
            <p:nvPr/>
          </p:nvCxnSpPr>
          <p:spPr>
            <a:xfrm flipH="1" flipV="1">
              <a:off x="4876800" y="5105400"/>
              <a:ext cx="152400" cy="83393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4038600" y="5105400"/>
              <a:ext cx="609601" cy="119672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6019800" y="5105401"/>
              <a:ext cx="533400" cy="13727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2514600" y="2355502"/>
            <a:ext cx="5257800" cy="2072740"/>
            <a:chOff x="2514600" y="2057400"/>
            <a:chExt cx="5257800" cy="2072740"/>
          </a:xfrm>
        </p:grpSpPr>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1383" y="2971800"/>
              <a:ext cx="2225233" cy="1158340"/>
            </a:xfrm>
            <a:prstGeom prst="rect">
              <a:avLst/>
            </a:prstGeom>
          </p:spPr>
        </p:pic>
        <p:grpSp>
          <p:nvGrpSpPr>
            <p:cNvPr id="19" name="Group 18"/>
            <p:cNvGrpSpPr/>
            <p:nvPr/>
          </p:nvGrpSpPr>
          <p:grpSpPr>
            <a:xfrm>
              <a:off x="2514600" y="3556084"/>
              <a:ext cx="2097896" cy="369332"/>
              <a:chOff x="1028701" y="6031467"/>
              <a:chExt cx="2653047" cy="369332"/>
            </a:xfrm>
          </p:grpSpPr>
          <p:sp>
            <p:nvSpPr>
              <p:cNvPr id="20" name="Rectangle 19"/>
              <p:cNvSpPr/>
              <p:nvPr/>
            </p:nvSpPr>
            <p:spPr>
              <a:xfrm>
                <a:off x="1028701" y="6031467"/>
                <a:ext cx="1943099" cy="369332"/>
              </a:xfrm>
              <a:prstGeom prst="rect">
                <a:avLst/>
              </a:prstGeom>
              <a:solidFill>
                <a:schemeClr val="bg1"/>
              </a:solidFill>
              <a:ln>
                <a:solidFill>
                  <a:schemeClr val="tx1"/>
                </a:solidFill>
              </a:ln>
            </p:spPr>
            <p:txBody>
              <a:bodyPr wrap="square">
                <a:spAutoFit/>
              </a:bodyPr>
              <a:lstStyle/>
              <a:p>
                <a:pPr algn="ctr"/>
                <a:r>
                  <a:rPr lang="en-US"/>
                  <a:t>Enabled</a:t>
                </a:r>
                <a:endParaRPr lang="en-US" dirty="0"/>
              </a:p>
            </p:txBody>
          </p:sp>
          <p:cxnSp>
            <p:nvCxnSpPr>
              <p:cNvPr id="21" name="Straight Arrow Connector 20"/>
              <p:cNvCxnSpPr/>
              <p:nvPr/>
            </p:nvCxnSpPr>
            <p:spPr>
              <a:xfrm flipV="1">
                <a:off x="2971800" y="6031469"/>
                <a:ext cx="709948" cy="1846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4" name="Rectangle 23"/>
            <p:cNvSpPr/>
            <p:nvPr/>
          </p:nvSpPr>
          <p:spPr>
            <a:xfrm>
              <a:off x="7086600" y="2057400"/>
              <a:ext cx="6858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23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DCA85D-6F6E-449E-B682-B9EA93EF8F5C}"/>
              </a:ext>
            </a:extLst>
          </p:cNvPr>
          <p:cNvGrpSpPr/>
          <p:nvPr/>
        </p:nvGrpSpPr>
        <p:grpSpPr>
          <a:xfrm>
            <a:off x="457200" y="2689378"/>
            <a:ext cx="8039100" cy="3028950"/>
            <a:chOff x="457200" y="2689378"/>
            <a:chExt cx="8039100" cy="3028950"/>
          </a:xfrm>
        </p:grpSpPr>
        <p:pic>
          <p:nvPicPr>
            <p:cNvPr id="5" name="Picture 4">
              <a:extLst>
                <a:ext uri="{FF2B5EF4-FFF2-40B4-BE49-F238E27FC236}">
                  <a16:creationId xmlns:a16="http://schemas.microsoft.com/office/drawing/2014/main" id="{6BB3AC8C-60B9-4BB9-9AE1-9AEA7C3977D4}"/>
                </a:ext>
              </a:extLst>
            </p:cNvPr>
            <p:cNvPicPr>
              <a:picLocks noChangeAspect="1"/>
            </p:cNvPicPr>
            <p:nvPr/>
          </p:nvPicPr>
          <p:blipFill>
            <a:blip r:embed="rId2"/>
            <a:stretch>
              <a:fillRect/>
            </a:stretch>
          </p:blipFill>
          <p:spPr>
            <a:xfrm>
              <a:off x="457200" y="2689378"/>
              <a:ext cx="8039100" cy="3028950"/>
            </a:xfrm>
            <a:prstGeom prst="rect">
              <a:avLst/>
            </a:prstGeom>
          </p:spPr>
        </p:pic>
        <p:sp>
          <p:nvSpPr>
            <p:cNvPr id="6" name="Rectangle 5">
              <a:extLst>
                <a:ext uri="{FF2B5EF4-FFF2-40B4-BE49-F238E27FC236}">
                  <a16:creationId xmlns:a16="http://schemas.microsoft.com/office/drawing/2014/main" id="{D70DE15D-7808-47C9-98B9-01DC371AE70E}"/>
                </a:ext>
              </a:extLst>
            </p:cNvPr>
            <p:cNvSpPr/>
            <p:nvPr/>
          </p:nvSpPr>
          <p:spPr>
            <a:xfrm>
              <a:off x="457200" y="5145164"/>
              <a:ext cx="80391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FFCD45C-D705-405F-974D-64511FF85D2F}"/>
              </a:ext>
            </a:extLst>
          </p:cNvPr>
          <p:cNvGrpSpPr/>
          <p:nvPr/>
        </p:nvGrpSpPr>
        <p:grpSpPr>
          <a:xfrm>
            <a:off x="457200" y="3259214"/>
            <a:ext cx="8001000" cy="2419350"/>
            <a:chOff x="495300" y="3253172"/>
            <a:chExt cx="8001000" cy="2419350"/>
          </a:xfrm>
        </p:grpSpPr>
        <p:pic>
          <p:nvPicPr>
            <p:cNvPr id="8" name="Picture 7">
              <a:extLst>
                <a:ext uri="{FF2B5EF4-FFF2-40B4-BE49-F238E27FC236}">
                  <a16:creationId xmlns:a16="http://schemas.microsoft.com/office/drawing/2014/main" id="{15CF4910-7FBD-412B-B714-62CBED2F4E0C}"/>
                </a:ext>
              </a:extLst>
            </p:cNvPr>
            <p:cNvPicPr>
              <a:picLocks noChangeAspect="1"/>
            </p:cNvPicPr>
            <p:nvPr/>
          </p:nvPicPr>
          <p:blipFill>
            <a:blip r:embed="rId3"/>
            <a:stretch>
              <a:fillRect/>
            </a:stretch>
          </p:blipFill>
          <p:spPr>
            <a:xfrm>
              <a:off x="495300" y="3253172"/>
              <a:ext cx="8001000" cy="2419350"/>
            </a:xfrm>
            <a:prstGeom prst="rect">
              <a:avLst/>
            </a:prstGeom>
          </p:spPr>
        </p:pic>
        <p:sp>
          <p:nvSpPr>
            <p:cNvPr id="9" name="Rectangle 8">
              <a:extLst>
                <a:ext uri="{FF2B5EF4-FFF2-40B4-BE49-F238E27FC236}">
                  <a16:creationId xmlns:a16="http://schemas.microsoft.com/office/drawing/2014/main" id="{2E7250F4-53BD-44BE-91D0-7CDD71449FF9}"/>
                </a:ext>
              </a:extLst>
            </p:cNvPr>
            <p:cNvSpPr/>
            <p:nvPr/>
          </p:nvSpPr>
          <p:spPr>
            <a:xfrm>
              <a:off x="647700" y="4648200"/>
              <a:ext cx="647700" cy="4969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52B758E2-E087-4BFC-9DDB-DB909DB4F05D}"/>
              </a:ext>
            </a:extLst>
          </p:cNvPr>
          <p:cNvPicPr>
            <a:picLocks noChangeAspect="1"/>
          </p:cNvPicPr>
          <p:nvPr/>
        </p:nvPicPr>
        <p:blipFill>
          <a:blip r:embed="rId4"/>
          <a:stretch>
            <a:fillRect/>
          </a:stretch>
        </p:blipFill>
        <p:spPr>
          <a:xfrm>
            <a:off x="120112" y="1938596"/>
            <a:ext cx="8921703" cy="3125886"/>
          </a:xfrm>
          <a:prstGeom prst="rect">
            <a:avLst/>
          </a:prstGeom>
        </p:spPr>
      </p:pic>
      <p:sp>
        <p:nvSpPr>
          <p:cNvPr id="2" name="Title 1">
            <a:extLst>
              <a:ext uri="{FF2B5EF4-FFF2-40B4-BE49-F238E27FC236}">
                <a16:creationId xmlns:a16="http://schemas.microsoft.com/office/drawing/2014/main" id="{B83CC720-BA2D-4BB3-B464-F74AE309F2C4}"/>
              </a:ext>
            </a:extLst>
          </p:cNvPr>
          <p:cNvSpPr>
            <a:spLocks noGrp="1"/>
          </p:cNvSpPr>
          <p:nvPr>
            <p:ph type="title"/>
          </p:nvPr>
        </p:nvSpPr>
        <p:spPr>
          <a:xfrm>
            <a:off x="457200" y="233080"/>
            <a:ext cx="8229600" cy="1048872"/>
          </a:xfrm>
        </p:spPr>
        <p:txBody>
          <a:bodyPr>
            <a:noAutofit/>
          </a:bodyPr>
          <a:lstStyle/>
          <a:p>
            <a:r>
              <a:rPr lang="en-US" sz="3600" dirty="0">
                <a:solidFill>
                  <a:srgbClr val="0070C0"/>
                </a:solidFill>
                <a:latin typeface="Arial Rounded MT Bold" panose="020F0704030504030204" pitchFamily="34" charset="0"/>
              </a:rPr>
              <a:t>Alarm Alerts (</a:t>
            </a:r>
            <a:r>
              <a:rPr lang="en-US" sz="3600" dirty="0" err="1">
                <a:solidFill>
                  <a:srgbClr val="0070C0"/>
                </a:solidFill>
                <a:latin typeface="Arial Rounded MT Bold" panose="020F0704030504030204" pitchFamily="34" charset="0"/>
              </a:rPr>
              <a:t>cont</a:t>
            </a:r>
            <a:r>
              <a:rPr lang="en-US" sz="3600" dirty="0">
                <a:solidFill>
                  <a:srgbClr val="0070C0"/>
                </a:solidFill>
                <a:latin typeface="Arial Rounded MT Bold" panose="020F0704030504030204" pitchFamily="34" charset="0"/>
              </a:rPr>
              <a:t>)</a:t>
            </a:r>
            <a:br>
              <a:rPr lang="en-US" sz="3600" dirty="0">
                <a:solidFill>
                  <a:srgbClr val="0070C0"/>
                </a:solidFill>
                <a:latin typeface="Arial Rounded MT Bold" panose="020F0704030504030204" pitchFamily="34" charset="0"/>
              </a:rPr>
            </a:br>
            <a:r>
              <a:rPr lang="en-US" sz="3600" dirty="0">
                <a:solidFill>
                  <a:schemeClr val="tx1"/>
                </a:solidFill>
                <a:latin typeface="Arial Rounded MT Bold" panose="020F0704030504030204" pitchFamily="34" charset="0"/>
              </a:rPr>
              <a:t>Gmail Account Setup</a:t>
            </a:r>
          </a:p>
        </p:txBody>
      </p:sp>
      <p:sp>
        <p:nvSpPr>
          <p:cNvPr id="4" name="TextBox 3">
            <a:extLst>
              <a:ext uri="{FF2B5EF4-FFF2-40B4-BE49-F238E27FC236}">
                <a16:creationId xmlns:a16="http://schemas.microsoft.com/office/drawing/2014/main" id="{018F0E2D-3781-4C38-8170-8800E810BBC5}"/>
              </a:ext>
            </a:extLst>
          </p:cNvPr>
          <p:cNvSpPr txBox="1"/>
          <p:nvPr/>
        </p:nvSpPr>
        <p:spPr>
          <a:xfrm>
            <a:off x="403411" y="1524000"/>
            <a:ext cx="8337177" cy="3693319"/>
          </a:xfrm>
          <a:prstGeom prst="rect">
            <a:avLst/>
          </a:prstGeom>
          <a:noFill/>
        </p:spPr>
        <p:txBody>
          <a:bodyPr wrap="square" rtlCol="0">
            <a:spAutoFit/>
          </a:bodyPr>
          <a:lstStyle/>
          <a:p>
            <a:pPr marL="285750" indent="-285750">
              <a:buFont typeface="Arial" panose="020B0604020202020204" pitchFamily="34" charset="0"/>
              <a:buChar char="•"/>
            </a:pPr>
            <a:r>
              <a:rPr lang="en-US" dirty="0"/>
              <a:t>Log into your Gmail account and navigate to your Google Account Security settings.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Verify ‘2-Step Verification’ is Off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Verify ‘Less secure app access’ is set to 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either of these settings are setup incorrectly MCS Connect</a:t>
            </a:r>
            <a:br>
              <a:rPr lang="en-US" dirty="0"/>
            </a:br>
            <a:r>
              <a:rPr lang="en-US" dirty="0"/>
              <a:t>will not be able to access the Gmail account to send out alarm alerts.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grpSp>
        <p:nvGrpSpPr>
          <p:cNvPr id="19" name="Group 18">
            <a:extLst>
              <a:ext uri="{FF2B5EF4-FFF2-40B4-BE49-F238E27FC236}">
                <a16:creationId xmlns:a16="http://schemas.microsoft.com/office/drawing/2014/main" id="{ED790254-AE17-4BD7-BC57-CA03A5914FBB}"/>
              </a:ext>
            </a:extLst>
          </p:cNvPr>
          <p:cNvGrpSpPr/>
          <p:nvPr/>
        </p:nvGrpSpPr>
        <p:grpSpPr>
          <a:xfrm>
            <a:off x="7951694" y="1938596"/>
            <a:ext cx="878541" cy="571522"/>
            <a:chOff x="7951694" y="1938596"/>
            <a:chExt cx="878541" cy="571522"/>
          </a:xfrm>
        </p:grpSpPr>
        <p:sp>
          <p:nvSpPr>
            <p:cNvPr id="13" name="Oval 12">
              <a:extLst>
                <a:ext uri="{FF2B5EF4-FFF2-40B4-BE49-F238E27FC236}">
                  <a16:creationId xmlns:a16="http://schemas.microsoft.com/office/drawing/2014/main" id="{897A5990-CEE1-43D5-8C36-BC910E52C6F5}"/>
                </a:ext>
              </a:extLst>
            </p:cNvPr>
            <p:cNvSpPr/>
            <p:nvPr/>
          </p:nvSpPr>
          <p:spPr>
            <a:xfrm>
              <a:off x="8523194" y="1938596"/>
              <a:ext cx="307041" cy="2895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19CA505E-6A95-4A56-ADFC-DCCB37B2D96C}"/>
                </a:ext>
              </a:extLst>
            </p:cNvPr>
            <p:cNvCxnSpPr>
              <a:cxnSpLocks/>
              <a:stCxn id="13" idx="3"/>
            </p:cNvCxnSpPr>
            <p:nvPr/>
          </p:nvCxnSpPr>
          <p:spPr>
            <a:xfrm flipH="1">
              <a:off x="7951694" y="2185731"/>
              <a:ext cx="616465" cy="3243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67AA28B6-EEE7-46BC-AE80-70503F2F7552}"/>
              </a:ext>
            </a:extLst>
          </p:cNvPr>
          <p:cNvSpPr/>
          <p:nvPr/>
        </p:nvSpPr>
        <p:spPr>
          <a:xfrm>
            <a:off x="80682" y="2931459"/>
            <a:ext cx="1344706" cy="2330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9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14" presetID="2" presetClass="entr" presetSubtype="4" fill="hold" nodeType="withEffect">
                                  <p:stCondLst>
                                    <p:cond delay="10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par>
                                <p:cTn id="18" presetID="2" presetClass="entr" presetSubtype="4" fill="hold" grpId="0" nodeType="withEffect">
                                  <p:stCondLst>
                                    <p:cond delay="20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 calcmode="lin" valueType="num">
                                      <p:cBhvr additive="base">
                                        <p:cTn id="3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 calcmode="lin" valueType="num">
                                      <p:cBhvr additive="base">
                                        <p:cTn id="50"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81808" y="685800"/>
            <a:ext cx="8409791" cy="6096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Diagnostic Save – </a:t>
            </a:r>
            <a:r>
              <a:rPr lang="en-US" sz="2800" u="sng" dirty="0">
                <a:solidFill>
                  <a:srgbClr val="FF0000"/>
                </a:solidFill>
                <a:latin typeface="Arial" panose="020B0604020202020204" pitchFamily="34" charset="0"/>
                <a:cs typeface="Arial" panose="020B0604020202020204" pitchFamily="34" charset="0"/>
              </a:rPr>
              <a:t>Schedule a Diagnostic Save </a:t>
            </a:r>
          </a:p>
          <a:p>
            <a:pPr marL="914400" indent="-515938">
              <a:buFont typeface="Arial" panose="020B0604020202020204" pitchFamily="34" charset="0"/>
              <a:buChar char="•"/>
            </a:pPr>
            <a:r>
              <a:rPr lang="en-US" sz="1800" dirty="0">
                <a:latin typeface="Arial" panose="020B0604020202020204" pitchFamily="34" charset="0"/>
                <a:cs typeface="Arial" panose="020B0604020202020204" pitchFamily="34" charset="0"/>
              </a:rPr>
              <a:t>Performs a Full History Pullback</a:t>
            </a:r>
          </a:p>
          <a:p>
            <a:pPr marL="914400" indent="-515938">
              <a:buFont typeface="Arial" panose="020B0604020202020204" pitchFamily="34" charset="0"/>
              <a:buChar char="•"/>
            </a:pPr>
            <a:r>
              <a:rPr lang="en-US" sz="1800" dirty="0">
                <a:latin typeface="Arial" panose="020B0604020202020204" pitchFamily="34" charset="0"/>
                <a:cs typeface="Arial" panose="020B0604020202020204" pitchFamily="34" charset="0"/>
              </a:rPr>
              <a:t>Current Config Pullback</a:t>
            </a:r>
          </a:p>
          <a:p>
            <a:pPr marL="914400" indent="-515938">
              <a:buFont typeface="Arial" panose="020B0604020202020204" pitchFamily="34" charset="0"/>
              <a:buChar char="•"/>
            </a:pPr>
            <a:r>
              <a:rPr lang="en-US" sz="1800" dirty="0">
                <a:latin typeface="Arial" panose="020B0604020202020204" pitchFamily="34" charset="0"/>
                <a:cs typeface="Arial" panose="020B0604020202020204" pitchFamily="34" charset="0"/>
              </a:rPr>
              <a:t>Current Status Print to File</a:t>
            </a:r>
          </a:p>
          <a:p>
            <a:pPr marL="914400" indent="-515938">
              <a:buFont typeface="Arial" panose="020B0604020202020204" pitchFamily="34" charset="0"/>
              <a:buChar char="•"/>
            </a:pPr>
            <a:r>
              <a:rPr lang="en-US" sz="1800" dirty="0">
                <a:latin typeface="Arial" panose="020B0604020202020204" pitchFamily="34" charset="0"/>
                <a:cs typeface="Arial" panose="020B0604020202020204" pitchFamily="34" charset="0"/>
              </a:rPr>
              <a:t>Lockout History Prints of Last 5 Lockout Alarms</a:t>
            </a:r>
          </a:p>
          <a:p>
            <a:pPr marL="914400" indent="-515938"/>
            <a:endParaRPr lang="en-US" sz="2800" dirty="0"/>
          </a:p>
          <a:p>
            <a:endParaRPr lang="en-US" dirty="0"/>
          </a:p>
        </p:txBody>
      </p:sp>
      <p:sp>
        <p:nvSpPr>
          <p:cNvPr id="5" name="Title 1"/>
          <p:cNvSpPr>
            <a:spLocks noGrp="1"/>
          </p:cNvSpPr>
          <p:nvPr>
            <p:ph type="title"/>
          </p:nvPr>
        </p:nvSpPr>
        <p:spPr>
          <a:xfrm>
            <a:off x="413273" y="-152400"/>
            <a:ext cx="8197327" cy="990600"/>
          </a:xfrm>
        </p:spPr>
        <p:txBody>
          <a:bodyPr>
            <a:normAutofit/>
          </a:bodyPr>
          <a:lstStyle/>
          <a:p>
            <a:r>
              <a:rPr lang="en-US" sz="3600" dirty="0">
                <a:solidFill>
                  <a:srgbClr val="0070C0"/>
                </a:solidFill>
                <a:latin typeface="Arial Rounded MT Bold"/>
              </a:rPr>
              <a:t>Diagnostic Save Setup</a:t>
            </a:r>
          </a:p>
        </p:txBody>
      </p:sp>
      <p:grpSp>
        <p:nvGrpSpPr>
          <p:cNvPr id="8" name="Group 7"/>
          <p:cNvGrpSpPr/>
          <p:nvPr/>
        </p:nvGrpSpPr>
        <p:grpSpPr>
          <a:xfrm>
            <a:off x="581808" y="2590800"/>
            <a:ext cx="5328921" cy="3573964"/>
            <a:chOff x="581808" y="2590800"/>
            <a:chExt cx="5328921" cy="357396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08" y="2590800"/>
              <a:ext cx="5328921" cy="3573964"/>
            </a:xfrm>
            <a:prstGeom prst="rect">
              <a:avLst/>
            </a:prstGeom>
          </p:spPr>
        </p:pic>
        <p:sp>
          <p:nvSpPr>
            <p:cNvPr id="7" name="Rectangle 6"/>
            <p:cNvSpPr/>
            <p:nvPr/>
          </p:nvSpPr>
          <p:spPr>
            <a:xfrm>
              <a:off x="696558" y="3810000"/>
              <a:ext cx="1219200"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48" y="2883342"/>
            <a:ext cx="4671055" cy="3269164"/>
          </a:xfrm>
          <a:prstGeom prst="rect">
            <a:avLst/>
          </a:prstGeom>
        </p:spPr>
      </p:pic>
      <p:grpSp>
        <p:nvGrpSpPr>
          <p:cNvPr id="12" name="Group 11"/>
          <p:cNvGrpSpPr/>
          <p:nvPr/>
        </p:nvGrpSpPr>
        <p:grpSpPr>
          <a:xfrm>
            <a:off x="1312494" y="3476490"/>
            <a:ext cx="1943099" cy="953616"/>
            <a:chOff x="1028701" y="5447183"/>
            <a:chExt cx="1943099" cy="953616"/>
          </a:xfrm>
        </p:grpSpPr>
        <p:sp>
          <p:nvSpPr>
            <p:cNvPr id="13" name="Rectangle 12"/>
            <p:cNvSpPr/>
            <p:nvPr/>
          </p:nvSpPr>
          <p:spPr>
            <a:xfrm>
              <a:off x="1028701" y="6031467"/>
              <a:ext cx="1943099" cy="369332"/>
            </a:xfrm>
            <a:prstGeom prst="rect">
              <a:avLst/>
            </a:prstGeom>
            <a:solidFill>
              <a:schemeClr val="bg1"/>
            </a:solidFill>
            <a:ln>
              <a:solidFill>
                <a:schemeClr val="tx1"/>
              </a:solidFill>
            </a:ln>
          </p:spPr>
          <p:txBody>
            <a:bodyPr wrap="square">
              <a:spAutoFit/>
            </a:bodyPr>
            <a:lstStyle/>
            <a:p>
              <a:pPr algn="ctr"/>
              <a:r>
                <a:rPr lang="en-US"/>
                <a:t>Schedule Name</a:t>
              </a:r>
              <a:endParaRPr lang="en-US" dirty="0"/>
            </a:p>
          </p:txBody>
        </p:sp>
        <p:cxnSp>
          <p:nvCxnSpPr>
            <p:cNvPr id="14" name="Straight Arrow Connector 13"/>
            <p:cNvCxnSpPr/>
            <p:nvPr/>
          </p:nvCxnSpPr>
          <p:spPr>
            <a:xfrm flipV="1">
              <a:off x="1600200" y="5447183"/>
              <a:ext cx="1362275" cy="5842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1028699" y="3962400"/>
            <a:ext cx="2781301" cy="927662"/>
            <a:chOff x="1137449" y="4886817"/>
            <a:chExt cx="2781301" cy="927662"/>
          </a:xfrm>
        </p:grpSpPr>
        <p:sp>
          <p:nvSpPr>
            <p:cNvPr id="16" name="Rectangle 15"/>
            <p:cNvSpPr/>
            <p:nvPr/>
          </p:nvSpPr>
          <p:spPr>
            <a:xfrm>
              <a:off x="1137449" y="5445147"/>
              <a:ext cx="1943099" cy="369332"/>
            </a:xfrm>
            <a:prstGeom prst="rect">
              <a:avLst/>
            </a:prstGeom>
            <a:solidFill>
              <a:schemeClr val="bg1"/>
            </a:solidFill>
            <a:ln>
              <a:solidFill>
                <a:schemeClr val="tx1"/>
              </a:solidFill>
            </a:ln>
          </p:spPr>
          <p:txBody>
            <a:bodyPr wrap="square">
              <a:spAutoFit/>
            </a:bodyPr>
            <a:lstStyle/>
            <a:p>
              <a:pPr algn="ctr"/>
              <a:r>
                <a:rPr lang="en-US"/>
                <a:t>Connection Type</a:t>
              </a:r>
              <a:endParaRPr lang="en-US" dirty="0"/>
            </a:p>
          </p:txBody>
        </p:sp>
        <p:cxnSp>
          <p:nvCxnSpPr>
            <p:cNvPr id="17" name="Straight Arrow Connector 16"/>
            <p:cNvCxnSpPr/>
            <p:nvPr/>
          </p:nvCxnSpPr>
          <p:spPr>
            <a:xfrm flipV="1">
              <a:off x="3080548" y="4886817"/>
              <a:ext cx="838202" cy="7429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036915" y="3962400"/>
            <a:ext cx="3458885" cy="1425988"/>
            <a:chOff x="1137449" y="4388491"/>
            <a:chExt cx="3458885" cy="1425988"/>
          </a:xfrm>
        </p:grpSpPr>
        <p:sp>
          <p:nvSpPr>
            <p:cNvPr id="23" name="Rectangle 22"/>
            <p:cNvSpPr/>
            <p:nvPr/>
          </p:nvSpPr>
          <p:spPr>
            <a:xfrm>
              <a:off x="1137449" y="5445147"/>
              <a:ext cx="1943099" cy="369332"/>
            </a:xfrm>
            <a:prstGeom prst="rect">
              <a:avLst/>
            </a:prstGeom>
            <a:solidFill>
              <a:schemeClr val="bg1"/>
            </a:solidFill>
            <a:ln>
              <a:solidFill>
                <a:schemeClr val="tx1"/>
              </a:solidFill>
            </a:ln>
          </p:spPr>
          <p:txBody>
            <a:bodyPr wrap="square">
              <a:spAutoFit/>
            </a:bodyPr>
            <a:lstStyle/>
            <a:p>
              <a:pPr algn="ctr"/>
              <a:r>
                <a:rPr lang="en-US"/>
                <a:t>IP Address</a:t>
              </a:r>
              <a:endParaRPr lang="en-US" dirty="0"/>
            </a:p>
          </p:txBody>
        </p:sp>
        <p:cxnSp>
          <p:nvCxnSpPr>
            <p:cNvPr id="24" name="Straight Arrow Connector 23"/>
            <p:cNvCxnSpPr/>
            <p:nvPr/>
          </p:nvCxnSpPr>
          <p:spPr>
            <a:xfrm flipV="1">
              <a:off x="3080548" y="4388491"/>
              <a:ext cx="1515786" cy="12413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181600" y="4377782"/>
            <a:ext cx="2228620" cy="912753"/>
            <a:chOff x="851928" y="4901726"/>
            <a:chExt cx="2228620" cy="912753"/>
          </a:xfrm>
        </p:grpSpPr>
        <p:sp>
          <p:nvSpPr>
            <p:cNvPr id="27" name="Rectangle 26"/>
            <p:cNvSpPr/>
            <p:nvPr/>
          </p:nvSpPr>
          <p:spPr>
            <a:xfrm>
              <a:off x="1137449" y="5445147"/>
              <a:ext cx="1943099" cy="369332"/>
            </a:xfrm>
            <a:prstGeom prst="rect">
              <a:avLst/>
            </a:prstGeom>
            <a:solidFill>
              <a:schemeClr val="bg1"/>
            </a:solidFill>
            <a:ln>
              <a:solidFill>
                <a:schemeClr val="tx1"/>
              </a:solidFill>
            </a:ln>
          </p:spPr>
          <p:txBody>
            <a:bodyPr wrap="square">
              <a:spAutoFit/>
            </a:bodyPr>
            <a:lstStyle/>
            <a:p>
              <a:pPr algn="ctr"/>
              <a:r>
                <a:rPr lang="en-US"/>
                <a:t>Auth Code</a:t>
              </a:r>
              <a:endParaRPr lang="en-US" dirty="0"/>
            </a:p>
          </p:txBody>
        </p:sp>
        <p:cxnSp>
          <p:nvCxnSpPr>
            <p:cNvPr id="28" name="Straight Arrow Connector 27"/>
            <p:cNvCxnSpPr/>
            <p:nvPr/>
          </p:nvCxnSpPr>
          <p:spPr>
            <a:xfrm flipH="1" flipV="1">
              <a:off x="851928" y="4901726"/>
              <a:ext cx="1114310" cy="5329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705602" y="3659193"/>
            <a:ext cx="2171697" cy="971228"/>
            <a:chOff x="908851" y="5445147"/>
            <a:chExt cx="2171697" cy="971228"/>
          </a:xfrm>
        </p:grpSpPr>
        <p:sp>
          <p:nvSpPr>
            <p:cNvPr id="32" name="Rectangle 31"/>
            <p:cNvSpPr/>
            <p:nvPr/>
          </p:nvSpPr>
          <p:spPr>
            <a:xfrm>
              <a:off x="1137449" y="5445147"/>
              <a:ext cx="1943099" cy="646331"/>
            </a:xfrm>
            <a:prstGeom prst="rect">
              <a:avLst/>
            </a:prstGeom>
            <a:solidFill>
              <a:schemeClr val="bg1"/>
            </a:solidFill>
            <a:ln>
              <a:solidFill>
                <a:schemeClr val="tx1"/>
              </a:solidFill>
            </a:ln>
          </p:spPr>
          <p:txBody>
            <a:bodyPr wrap="square">
              <a:spAutoFit/>
            </a:bodyPr>
            <a:lstStyle/>
            <a:p>
              <a:pPr algn="ctr"/>
              <a:r>
                <a:rPr lang="en-US"/>
                <a:t>Add Current Setup to List</a:t>
              </a:r>
              <a:endParaRPr lang="en-US" dirty="0"/>
            </a:p>
          </p:txBody>
        </p:sp>
        <p:cxnSp>
          <p:nvCxnSpPr>
            <p:cNvPr id="33" name="Straight Arrow Connector 32"/>
            <p:cNvCxnSpPr>
              <a:stCxn id="32" idx="2"/>
            </p:cNvCxnSpPr>
            <p:nvPr/>
          </p:nvCxnSpPr>
          <p:spPr>
            <a:xfrm flipH="1">
              <a:off x="908851" y="6091478"/>
              <a:ext cx="1200148" cy="3248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700591" y="5943600"/>
            <a:ext cx="2690308" cy="664150"/>
            <a:chOff x="1137449" y="5150329"/>
            <a:chExt cx="2690308" cy="664150"/>
          </a:xfrm>
        </p:grpSpPr>
        <p:sp>
          <p:nvSpPr>
            <p:cNvPr id="37" name="Rectangle 36"/>
            <p:cNvSpPr/>
            <p:nvPr/>
          </p:nvSpPr>
          <p:spPr>
            <a:xfrm>
              <a:off x="1137449" y="5445147"/>
              <a:ext cx="1943099" cy="369332"/>
            </a:xfrm>
            <a:prstGeom prst="rect">
              <a:avLst/>
            </a:prstGeom>
            <a:solidFill>
              <a:schemeClr val="bg1"/>
            </a:solidFill>
            <a:ln>
              <a:solidFill>
                <a:schemeClr val="tx1"/>
              </a:solidFill>
            </a:ln>
          </p:spPr>
          <p:txBody>
            <a:bodyPr wrap="square">
              <a:spAutoFit/>
            </a:bodyPr>
            <a:lstStyle/>
            <a:p>
              <a:pPr algn="ctr"/>
              <a:r>
                <a:rPr lang="en-US"/>
                <a:t>Run Schedule</a:t>
              </a:r>
              <a:endParaRPr lang="en-US" dirty="0"/>
            </a:p>
          </p:txBody>
        </p:sp>
        <p:cxnSp>
          <p:nvCxnSpPr>
            <p:cNvPr id="38" name="Straight Arrow Connector 37"/>
            <p:cNvCxnSpPr/>
            <p:nvPr/>
          </p:nvCxnSpPr>
          <p:spPr>
            <a:xfrm flipV="1">
              <a:off x="3080548" y="5150329"/>
              <a:ext cx="747209" cy="4794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000932" y="5943600"/>
            <a:ext cx="1943099" cy="816550"/>
            <a:chOff x="1137449" y="4997929"/>
            <a:chExt cx="1943099" cy="816550"/>
          </a:xfrm>
        </p:grpSpPr>
        <p:sp>
          <p:nvSpPr>
            <p:cNvPr id="41" name="Rectangle 40"/>
            <p:cNvSpPr/>
            <p:nvPr/>
          </p:nvSpPr>
          <p:spPr>
            <a:xfrm>
              <a:off x="1137449" y="5445147"/>
              <a:ext cx="1943099" cy="369332"/>
            </a:xfrm>
            <a:prstGeom prst="rect">
              <a:avLst/>
            </a:prstGeom>
            <a:solidFill>
              <a:schemeClr val="bg1"/>
            </a:solidFill>
            <a:ln>
              <a:solidFill>
                <a:schemeClr val="tx1"/>
              </a:solidFill>
            </a:ln>
          </p:spPr>
          <p:txBody>
            <a:bodyPr wrap="square">
              <a:spAutoFit/>
            </a:bodyPr>
            <a:lstStyle/>
            <a:p>
              <a:pPr algn="ctr"/>
              <a:r>
                <a:rPr lang="en-US"/>
                <a:t>Load a Schedule</a:t>
              </a:r>
              <a:endParaRPr lang="en-US" dirty="0"/>
            </a:p>
          </p:txBody>
        </p:sp>
        <p:cxnSp>
          <p:nvCxnSpPr>
            <p:cNvPr id="42" name="Straight Arrow Connector 41"/>
            <p:cNvCxnSpPr>
              <a:stCxn id="41" idx="0"/>
            </p:cNvCxnSpPr>
            <p:nvPr/>
          </p:nvCxnSpPr>
          <p:spPr>
            <a:xfrm flipV="1">
              <a:off x="2108999" y="4997929"/>
              <a:ext cx="523318" cy="4472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181600" y="5943600"/>
            <a:ext cx="2556503" cy="799382"/>
            <a:chOff x="1137449" y="5015097"/>
            <a:chExt cx="2556503" cy="799382"/>
          </a:xfrm>
        </p:grpSpPr>
        <p:sp>
          <p:nvSpPr>
            <p:cNvPr id="46" name="Rectangle 45"/>
            <p:cNvSpPr/>
            <p:nvPr/>
          </p:nvSpPr>
          <p:spPr>
            <a:xfrm>
              <a:off x="1137449" y="5445147"/>
              <a:ext cx="2556503" cy="369332"/>
            </a:xfrm>
            <a:prstGeom prst="rect">
              <a:avLst/>
            </a:prstGeom>
            <a:solidFill>
              <a:schemeClr val="bg1"/>
            </a:solidFill>
            <a:ln>
              <a:solidFill>
                <a:schemeClr val="tx1"/>
              </a:solidFill>
            </a:ln>
          </p:spPr>
          <p:txBody>
            <a:bodyPr wrap="square">
              <a:spAutoFit/>
            </a:bodyPr>
            <a:lstStyle/>
            <a:p>
              <a:pPr algn="ctr"/>
              <a:r>
                <a:rPr lang="en-US"/>
                <a:t>Save Current Schedule</a:t>
              </a:r>
              <a:endParaRPr lang="en-US" dirty="0"/>
            </a:p>
          </p:txBody>
        </p:sp>
        <p:cxnSp>
          <p:nvCxnSpPr>
            <p:cNvPr id="47" name="Straight Arrow Connector 46"/>
            <p:cNvCxnSpPr>
              <a:stCxn id="46" idx="0"/>
            </p:cNvCxnSpPr>
            <p:nvPr/>
          </p:nvCxnSpPr>
          <p:spPr>
            <a:xfrm flipH="1" flipV="1">
              <a:off x="1975649" y="5015097"/>
              <a:ext cx="440052" cy="43005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255593" y="4773794"/>
            <a:ext cx="1943099" cy="941149"/>
            <a:chOff x="1137449" y="5150329"/>
            <a:chExt cx="1943099" cy="941149"/>
          </a:xfrm>
        </p:grpSpPr>
        <p:sp>
          <p:nvSpPr>
            <p:cNvPr id="55" name="Rectangle 54"/>
            <p:cNvSpPr/>
            <p:nvPr/>
          </p:nvSpPr>
          <p:spPr>
            <a:xfrm>
              <a:off x="1137449" y="5445147"/>
              <a:ext cx="1943099" cy="646331"/>
            </a:xfrm>
            <a:prstGeom prst="rect">
              <a:avLst/>
            </a:prstGeom>
            <a:solidFill>
              <a:schemeClr val="bg1"/>
            </a:solidFill>
            <a:ln>
              <a:solidFill>
                <a:schemeClr val="tx1"/>
              </a:solidFill>
            </a:ln>
          </p:spPr>
          <p:txBody>
            <a:bodyPr wrap="square">
              <a:spAutoFit/>
            </a:bodyPr>
            <a:lstStyle/>
            <a:p>
              <a:pPr algn="ctr"/>
              <a:r>
                <a:rPr lang="en-US"/>
                <a:t>Delete Selected Setup</a:t>
              </a:r>
              <a:endParaRPr lang="en-US" dirty="0"/>
            </a:p>
          </p:txBody>
        </p:sp>
        <p:cxnSp>
          <p:nvCxnSpPr>
            <p:cNvPr id="56" name="Straight Arrow Connector 55"/>
            <p:cNvCxnSpPr>
              <a:stCxn id="55" idx="0"/>
            </p:cNvCxnSpPr>
            <p:nvPr/>
          </p:nvCxnSpPr>
          <p:spPr>
            <a:xfrm flipH="1" flipV="1">
              <a:off x="1854339" y="5150329"/>
              <a:ext cx="254660" cy="2948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368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ppt_x"/>
                                          </p:val>
                                        </p:tav>
                                        <p:tav tm="100000">
                                          <p:val>
                                            <p:strVal val="#ppt_x"/>
                                          </p:val>
                                        </p:tav>
                                      </p:tavLst>
                                    </p:anim>
                                    <p:anim calcmode="lin" valueType="num">
                                      <p:cBhvr additive="base">
                                        <p:cTn id="72" dur="500" fill="hold"/>
                                        <p:tgtEl>
                                          <p:spTgt spid="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fill="hold"/>
                                        <p:tgtEl>
                                          <p:spTgt spid="45"/>
                                        </p:tgtEl>
                                        <p:attrNameLst>
                                          <p:attrName>ppt_x</p:attrName>
                                        </p:attrNameLst>
                                      </p:cBhvr>
                                      <p:tavLst>
                                        <p:tav tm="0">
                                          <p:val>
                                            <p:strVal val="#ppt_x"/>
                                          </p:val>
                                        </p:tav>
                                        <p:tav tm="100000">
                                          <p:val>
                                            <p:strVal val="#ppt_x"/>
                                          </p:val>
                                        </p:tav>
                                      </p:tavLst>
                                    </p:anim>
                                    <p:anim calcmode="lin" valueType="num">
                                      <p:cBhvr additive="base">
                                        <p:cTn id="90" dur="500" fill="hold"/>
                                        <p:tgtEl>
                                          <p:spTgt spid="4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ppt_x"/>
                                          </p:val>
                                        </p:tav>
                                        <p:tav tm="100000">
                                          <p:val>
                                            <p:strVal val="#ppt_x"/>
                                          </p:val>
                                        </p:tav>
                                      </p:tavLst>
                                    </p:anim>
                                    <p:anim calcmode="lin" valueType="num">
                                      <p:cBhvr additive="base">
                                        <p:cTn id="9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4252" y="92358"/>
            <a:ext cx="8197327" cy="685800"/>
          </a:xfrm>
        </p:spPr>
        <p:txBody>
          <a:bodyPr>
            <a:normAutofit fontScale="90000"/>
          </a:bodyPr>
          <a:lstStyle/>
          <a:p>
            <a:r>
              <a:rPr lang="en-US" dirty="0">
                <a:solidFill>
                  <a:srgbClr val="0070C0"/>
                </a:solidFill>
                <a:latin typeface="Arial Rounded MT Bold"/>
              </a:rPr>
              <a:t>Device Tabs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0600" y="914097"/>
            <a:ext cx="7452473" cy="138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4273" y="2346042"/>
            <a:ext cx="8478727" cy="1938992"/>
          </a:xfrm>
          <a:prstGeom prst="rect">
            <a:avLst/>
          </a:prstGeom>
        </p:spPr>
        <p:txBody>
          <a:bodyPr wrap="square">
            <a:spAutoFit/>
          </a:bodyPr>
          <a:lstStyle/>
          <a:p>
            <a:pPr marL="339725" indent="-339725">
              <a:spcAft>
                <a:spcPts val="12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This is the initial view after a successful connection. Here we have multiple MCS controllers connected on the same ‘ETHERNET’ network. If you were connected by ‘SERIAL’ you would see only one controller, unless you are daisy chained using RS485.</a:t>
            </a:r>
          </a:p>
        </p:txBody>
      </p:sp>
      <p:grpSp>
        <p:nvGrpSpPr>
          <p:cNvPr id="9" name="Group 8"/>
          <p:cNvGrpSpPr/>
          <p:nvPr/>
        </p:nvGrpSpPr>
        <p:grpSpPr>
          <a:xfrm>
            <a:off x="284273" y="1066800"/>
            <a:ext cx="8314770" cy="4325566"/>
            <a:chOff x="266441" y="625236"/>
            <a:chExt cx="8314770" cy="4325566"/>
          </a:xfrm>
        </p:grpSpPr>
        <p:grpSp>
          <p:nvGrpSpPr>
            <p:cNvPr id="7" name="Group 6"/>
            <p:cNvGrpSpPr/>
            <p:nvPr/>
          </p:nvGrpSpPr>
          <p:grpSpPr>
            <a:xfrm>
              <a:off x="266441" y="625236"/>
              <a:ext cx="8314770" cy="4325566"/>
              <a:chOff x="278601" y="625236"/>
              <a:chExt cx="8314770" cy="4325566"/>
            </a:xfrm>
          </p:grpSpPr>
          <p:sp>
            <p:nvSpPr>
              <p:cNvPr id="5" name="Content Placeholder 2"/>
              <p:cNvSpPr txBox="1">
                <a:spLocks/>
              </p:cNvSpPr>
              <p:nvPr/>
            </p:nvSpPr>
            <p:spPr>
              <a:xfrm>
                <a:off x="278601" y="3978036"/>
                <a:ext cx="8314770" cy="972766"/>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Each MCS controller has its own tab and can be viewed by pressing the corresponding tab.</a:t>
                </a:r>
              </a:p>
            </p:txBody>
          </p:sp>
          <p:sp>
            <p:nvSpPr>
              <p:cNvPr id="3" name="Down Arrow 2"/>
              <p:cNvSpPr/>
              <p:nvPr/>
            </p:nvSpPr>
            <p:spPr>
              <a:xfrm>
                <a:off x="1840960" y="625236"/>
                <a:ext cx="228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914400" y="1234836"/>
              <a:ext cx="7391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187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1143000"/>
          </a:xfrm>
        </p:spPr>
        <p:txBody>
          <a:bodyPr>
            <a:normAutofit/>
          </a:bodyPr>
          <a:lstStyle/>
          <a:p>
            <a:r>
              <a:rPr lang="en-US" sz="3600" dirty="0">
                <a:solidFill>
                  <a:srgbClr val="0070C0"/>
                </a:solidFill>
                <a:latin typeface="Arial Rounded MT Bold" panose="020F0704030504030204" pitchFamily="34" charset="0"/>
              </a:rPr>
              <a:t>Menu Bar</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9167" b="50000"/>
          <a:stretch/>
        </p:blipFill>
        <p:spPr>
          <a:xfrm>
            <a:off x="228600" y="1031490"/>
            <a:ext cx="8610601" cy="5058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8" y="1371600"/>
            <a:ext cx="3610288" cy="154318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102" y="1327486"/>
            <a:ext cx="1590813" cy="101926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722" y="1361661"/>
            <a:ext cx="1533658" cy="75254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8044" y="1337425"/>
            <a:ext cx="1571761" cy="80969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3417" y="1363523"/>
            <a:ext cx="2067104" cy="186706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1616" y="1361661"/>
            <a:ext cx="2200466" cy="506774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17444" y="1361661"/>
            <a:ext cx="1162151" cy="2610076"/>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9505" y="1351722"/>
            <a:ext cx="847799" cy="571550"/>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03034" y="1353584"/>
            <a:ext cx="2048053" cy="962109"/>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737387" y="1371600"/>
            <a:ext cx="1981371" cy="2057579"/>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45282" y="1341783"/>
            <a:ext cx="2371931" cy="790644"/>
          </a:xfrm>
          <a:prstGeom prst="rect">
            <a:avLst/>
          </a:prstGeom>
        </p:spPr>
      </p:pic>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39439" y="1341783"/>
            <a:ext cx="1975961" cy="796283"/>
          </a:xfrm>
          <a:prstGeom prst="rect">
            <a:avLst/>
          </a:prstGeom>
        </p:spPr>
      </p:pic>
    </p:spTree>
    <p:extLst>
      <p:ext uri="{BB962C8B-B14F-4D97-AF65-F5344CB8AC3E}">
        <p14:creationId xmlns:p14="http://schemas.microsoft.com/office/powerpoint/2010/main" val="394898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838200"/>
          </a:xfrm>
        </p:spPr>
        <p:txBody>
          <a:bodyPr>
            <a:normAutofit/>
          </a:bodyPr>
          <a:lstStyle/>
          <a:p>
            <a:r>
              <a:rPr lang="en-US" sz="3600" dirty="0">
                <a:solidFill>
                  <a:srgbClr val="0070C0"/>
                </a:solidFill>
                <a:latin typeface="Arial Rounded MT Bold" panose="020F0704030504030204" pitchFamily="34" charset="0"/>
              </a:rPr>
              <a:t>Authorization</a:t>
            </a:r>
          </a:p>
        </p:txBody>
      </p:sp>
      <p:sp>
        <p:nvSpPr>
          <p:cNvPr id="11" name="Content Placeholder 2"/>
          <p:cNvSpPr txBox="1">
            <a:spLocks/>
          </p:cNvSpPr>
          <p:nvPr/>
        </p:nvSpPr>
        <p:spPr>
          <a:xfrm>
            <a:off x="457198" y="2286000"/>
            <a:ext cx="8594035" cy="2458278"/>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Clicking on the authorization level button prompts for a code to change the authorization level.</a:t>
            </a:r>
          </a:p>
          <a:p>
            <a:pPr>
              <a:buFont typeface="Arial" panose="020B0604020202020204" pitchFamily="34" charset="0"/>
              <a:buChar char="•"/>
            </a:pPr>
            <a:r>
              <a:rPr lang="en-US" sz="2800" dirty="0"/>
              <a:t>Some functionality requires higher authorization, Transmit new config, Receive a config from the controller, etc. </a:t>
            </a:r>
          </a:p>
          <a:p>
            <a:pPr>
              <a:buFont typeface="Arial" panose="020B0604020202020204" pitchFamily="34" charset="0"/>
              <a:buChar char="•"/>
            </a:pPr>
            <a:r>
              <a:rPr lang="en-US" sz="2800" dirty="0"/>
              <a:t>These items are grayed out until the proper code is entered.</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93035" y="1036983"/>
            <a:ext cx="8458200" cy="55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41135" y="1237422"/>
            <a:ext cx="762000" cy="381000"/>
          </a:xfrm>
          <a:prstGeom prst="rect">
            <a:avLst/>
          </a:prstGeom>
          <a:noFill/>
          <a:ln w="28575">
            <a:solidFill>
              <a:srgbClr val="FF0000"/>
            </a:solidFill>
          </a:ln>
        </p:spPr>
        <p:txBody>
          <a:bodyPr wrap="square" numCol="2" rtlCol="0" anchor="ctr">
            <a:spAutoFit/>
          </a:bodyPr>
          <a:lstStyle/>
          <a:p>
            <a:pPr marL="342900" indent="-342900" algn="ctr">
              <a:spcBef>
                <a:spcPct val="20000"/>
              </a:spcBef>
              <a:buBlip>
                <a:blip r:embed="rId3"/>
              </a:buBlip>
            </a:pPr>
            <a:endParaRPr lang="en-US" sz="24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046922"/>
            <a:ext cx="2857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819400" y="1312994"/>
            <a:ext cx="1943099" cy="732738"/>
            <a:chOff x="969065" y="5447184"/>
            <a:chExt cx="1943099" cy="732738"/>
          </a:xfrm>
        </p:grpSpPr>
        <p:sp>
          <p:nvSpPr>
            <p:cNvPr id="9" name="Rectangle 8"/>
            <p:cNvSpPr/>
            <p:nvPr/>
          </p:nvSpPr>
          <p:spPr>
            <a:xfrm>
              <a:off x="969065" y="5810590"/>
              <a:ext cx="1943099" cy="369332"/>
            </a:xfrm>
            <a:prstGeom prst="rect">
              <a:avLst/>
            </a:prstGeom>
            <a:solidFill>
              <a:schemeClr val="bg1"/>
            </a:solidFill>
            <a:ln>
              <a:solidFill>
                <a:schemeClr val="tx1"/>
              </a:solidFill>
            </a:ln>
          </p:spPr>
          <p:txBody>
            <a:bodyPr wrap="square">
              <a:spAutoFit/>
            </a:bodyPr>
            <a:lstStyle/>
            <a:p>
              <a:pPr algn="ctr"/>
              <a:r>
                <a:rPr lang="en-US"/>
                <a:t>Authorization</a:t>
              </a:r>
              <a:endParaRPr lang="en-US" dirty="0"/>
            </a:p>
          </p:txBody>
        </p:sp>
        <p:cxnSp>
          <p:nvCxnSpPr>
            <p:cNvPr id="10" name="Straight Arrow Connector 9"/>
            <p:cNvCxnSpPr>
              <a:stCxn id="9" idx="0"/>
            </p:cNvCxnSpPr>
            <p:nvPr/>
          </p:nvCxnSpPr>
          <p:spPr>
            <a:xfrm flipV="1">
              <a:off x="1940615" y="5447184"/>
              <a:ext cx="670630" cy="3634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204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1" y="304800"/>
            <a:ext cx="8970980" cy="457200"/>
          </a:xfrm>
        </p:spPr>
        <p:txBody>
          <a:bodyPr>
            <a:normAutofit fontScale="90000"/>
          </a:bodyPr>
          <a:lstStyle/>
          <a:p>
            <a:r>
              <a:rPr lang="en-US" dirty="0">
                <a:solidFill>
                  <a:srgbClr val="0070C0"/>
                </a:solidFill>
                <a:latin typeface="Arial Rounded MT Bold"/>
              </a:rPr>
              <a:t>Overview</a:t>
            </a:r>
          </a:p>
        </p:txBody>
      </p:sp>
      <p:sp>
        <p:nvSpPr>
          <p:cNvPr id="3" name="Content Placeholder 2"/>
          <p:cNvSpPr>
            <a:spLocks noGrp="1"/>
          </p:cNvSpPr>
          <p:nvPr>
            <p:ph idx="1"/>
          </p:nvPr>
        </p:nvSpPr>
        <p:spPr>
          <a:xfrm>
            <a:off x="685800" y="990600"/>
            <a:ext cx="7315200" cy="3962400"/>
          </a:xfrm>
        </p:spPr>
        <p:txBody>
          <a:bodyPr>
            <a:normAutofit lnSpcReduction="10000"/>
          </a:bodyPr>
          <a:lstStyle/>
          <a:p>
            <a:r>
              <a:rPr lang="en-US" dirty="0"/>
              <a:t>Intro to MCS-Connect</a:t>
            </a:r>
          </a:p>
          <a:p>
            <a:r>
              <a:rPr lang="en-US" dirty="0"/>
              <a:t>Connection and Setup</a:t>
            </a:r>
          </a:p>
          <a:p>
            <a:r>
              <a:rPr lang="en-US" dirty="0"/>
              <a:t>Display </a:t>
            </a:r>
          </a:p>
          <a:p>
            <a:r>
              <a:rPr lang="en-US" dirty="0"/>
              <a:t>Menus</a:t>
            </a:r>
          </a:p>
          <a:p>
            <a:r>
              <a:rPr lang="en-US" dirty="0"/>
              <a:t>Graphing – ‘LIVE’ and ‘STATIC’</a:t>
            </a:r>
          </a:p>
          <a:p>
            <a:r>
              <a:rPr lang="en-US" dirty="0"/>
              <a:t>Graphics</a:t>
            </a:r>
          </a:p>
          <a:p>
            <a:r>
              <a:rPr lang="en-US" dirty="0"/>
              <a:t>Uses in troubleshooting</a:t>
            </a:r>
          </a:p>
          <a:p>
            <a:endParaRPr lang="en-US" sz="2000" dirty="0"/>
          </a:p>
          <a:p>
            <a:endParaRPr lang="en-US" sz="2800" dirty="0"/>
          </a:p>
          <a:p>
            <a:endParaRPr lang="en-US" dirty="0"/>
          </a:p>
        </p:txBody>
      </p:sp>
    </p:spTree>
    <p:extLst>
      <p:ext uri="{BB962C8B-B14F-4D97-AF65-F5344CB8AC3E}">
        <p14:creationId xmlns:p14="http://schemas.microsoft.com/office/powerpoint/2010/main" val="357932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1143000"/>
          </a:xfrm>
        </p:spPr>
        <p:txBody>
          <a:bodyPr>
            <a:normAutofit/>
          </a:bodyPr>
          <a:lstStyle/>
          <a:p>
            <a:r>
              <a:rPr lang="en-US" sz="3200" dirty="0">
                <a:solidFill>
                  <a:srgbClr val="0070C0"/>
                </a:solidFill>
                <a:latin typeface="Arial Rounded MT Bold" panose="020F0704030504030204" pitchFamily="34" charset="0"/>
              </a:rPr>
              <a:t>Workspaces</a:t>
            </a:r>
          </a:p>
        </p:txBody>
      </p:sp>
      <p:sp>
        <p:nvSpPr>
          <p:cNvPr id="11" name="Content Placeholder 2"/>
          <p:cNvSpPr txBox="1">
            <a:spLocks/>
          </p:cNvSpPr>
          <p:nvPr/>
        </p:nvSpPr>
        <p:spPr>
          <a:xfrm>
            <a:off x="533400" y="2667000"/>
            <a:ext cx="8534400" cy="29718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A workspace is a custom layout of moved and </a:t>
            </a:r>
            <a:r>
              <a:rPr lang="en-US" sz="2800"/>
              <a:t>resized frames.</a:t>
            </a:r>
            <a:endParaRPr lang="en-US" sz="2800" dirty="0"/>
          </a:p>
          <a:p>
            <a:pPr>
              <a:buFont typeface="Arial" panose="020B0604020202020204" pitchFamily="34" charset="0"/>
              <a:buChar char="•"/>
            </a:pPr>
            <a:r>
              <a:rPr lang="en-US" sz="2800" dirty="0"/>
              <a:t>Your current workspace can be saved </a:t>
            </a:r>
            <a:r>
              <a:rPr lang="en-US" sz="2800"/>
              <a:t>in the Workspace </a:t>
            </a:r>
            <a:r>
              <a:rPr lang="en-US" sz="2800" dirty="0"/>
              <a:t>menu in the </a:t>
            </a:r>
            <a:r>
              <a:rPr lang="en-US" sz="2800"/>
              <a:t>Menu Bar.</a:t>
            </a:r>
            <a:endParaRPr lang="en-US" sz="2800" dirty="0"/>
          </a:p>
          <a:p>
            <a:pPr>
              <a:buFont typeface="Arial" panose="020B0604020202020204" pitchFamily="34" charset="0"/>
              <a:buChar char="•"/>
            </a:pPr>
            <a:r>
              <a:rPr lang="en-US" sz="2800" dirty="0"/>
              <a:t>The Workspace menu is also used for managing or </a:t>
            </a:r>
            <a:r>
              <a:rPr lang="en-US" sz="2800"/>
              <a:t>switching workspaces.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19200"/>
            <a:ext cx="8229600" cy="1351856"/>
          </a:xfrm>
          <a:prstGeom prst="rect">
            <a:avLst/>
          </a:prstGeom>
        </p:spPr>
      </p:pic>
    </p:spTree>
    <p:extLst>
      <p:ext uri="{BB962C8B-B14F-4D97-AF65-F5344CB8AC3E}">
        <p14:creationId xmlns:p14="http://schemas.microsoft.com/office/powerpoint/2010/main" val="400858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9A98AC4E-6F93-40D0-9F09-B0DBE7267CCD}"/>
              </a:ext>
            </a:extLst>
          </p:cNvPr>
          <p:cNvPicPr>
            <a:picLocks noChangeAspect="1"/>
          </p:cNvPicPr>
          <p:nvPr/>
        </p:nvPicPr>
        <p:blipFill>
          <a:blip r:embed="rId3"/>
          <a:stretch>
            <a:fillRect/>
          </a:stretch>
        </p:blipFill>
        <p:spPr>
          <a:xfrm>
            <a:off x="344604" y="1354207"/>
            <a:ext cx="8452717" cy="4578922"/>
          </a:xfrm>
          <a:prstGeom prst="rect">
            <a:avLst/>
          </a:prstGeom>
        </p:spPr>
      </p:pic>
      <p:pic>
        <p:nvPicPr>
          <p:cNvPr id="27" name="Picture 26">
            <a:extLst>
              <a:ext uri="{FF2B5EF4-FFF2-40B4-BE49-F238E27FC236}">
                <a16:creationId xmlns:a16="http://schemas.microsoft.com/office/drawing/2014/main" id="{7BD16B8C-63C5-4C82-A902-494D44196C01}"/>
              </a:ext>
            </a:extLst>
          </p:cNvPr>
          <p:cNvPicPr>
            <a:picLocks noChangeAspect="1"/>
          </p:cNvPicPr>
          <p:nvPr/>
        </p:nvPicPr>
        <p:blipFill>
          <a:blip r:embed="rId4"/>
          <a:stretch>
            <a:fillRect/>
          </a:stretch>
        </p:blipFill>
        <p:spPr>
          <a:xfrm>
            <a:off x="4581210" y="3881733"/>
            <a:ext cx="4200302" cy="2033270"/>
          </a:xfrm>
          <a:prstGeom prst="rect">
            <a:avLst/>
          </a:prstGeom>
        </p:spPr>
      </p:pic>
      <p:pic>
        <p:nvPicPr>
          <p:cNvPr id="8" name="Picture 7">
            <a:extLst>
              <a:ext uri="{FF2B5EF4-FFF2-40B4-BE49-F238E27FC236}">
                <a16:creationId xmlns:a16="http://schemas.microsoft.com/office/drawing/2014/main" id="{62FD0218-0554-44C9-8DBF-A54564761C09}"/>
              </a:ext>
            </a:extLst>
          </p:cNvPr>
          <p:cNvPicPr>
            <a:picLocks noChangeAspect="1"/>
          </p:cNvPicPr>
          <p:nvPr/>
        </p:nvPicPr>
        <p:blipFill>
          <a:blip r:embed="rId5"/>
          <a:stretch>
            <a:fillRect/>
          </a:stretch>
        </p:blipFill>
        <p:spPr>
          <a:xfrm>
            <a:off x="4580771" y="3887636"/>
            <a:ext cx="4203962" cy="2011679"/>
          </a:xfrm>
          <a:prstGeom prst="rect">
            <a:avLst/>
          </a:prstGeom>
        </p:spPr>
      </p:pic>
      <p:pic>
        <p:nvPicPr>
          <p:cNvPr id="26" name="Picture 25">
            <a:extLst>
              <a:ext uri="{FF2B5EF4-FFF2-40B4-BE49-F238E27FC236}">
                <a16:creationId xmlns:a16="http://schemas.microsoft.com/office/drawing/2014/main" id="{0651752D-E2CF-4B17-8726-798BE3B6B3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512" t="7853" r="23256" b="50000"/>
          <a:stretch/>
        </p:blipFill>
        <p:spPr>
          <a:xfrm>
            <a:off x="-473659" y="4975883"/>
            <a:ext cx="247296" cy="279400"/>
          </a:xfrm>
          <a:prstGeom prst="rect">
            <a:avLst/>
          </a:prstGeom>
        </p:spPr>
      </p:pic>
      <p:sp>
        <p:nvSpPr>
          <p:cNvPr id="2" name="Rectangle 1">
            <a:extLst>
              <a:ext uri="{FF2B5EF4-FFF2-40B4-BE49-F238E27FC236}">
                <a16:creationId xmlns:a16="http://schemas.microsoft.com/office/drawing/2014/main" id="{BD86041B-2C60-4ED2-8B34-0F5D6F494215}"/>
              </a:ext>
            </a:extLst>
          </p:cNvPr>
          <p:cNvSpPr/>
          <p:nvPr/>
        </p:nvSpPr>
        <p:spPr>
          <a:xfrm>
            <a:off x="2294771" y="76200"/>
            <a:ext cx="4572000" cy="1077218"/>
          </a:xfrm>
          <a:prstGeom prst="rect">
            <a:avLst/>
          </a:prstGeom>
        </p:spPr>
        <p:txBody>
          <a:bodyPr>
            <a:spAutoFit/>
          </a:bodyPr>
          <a:lstStyle/>
          <a:p>
            <a:pPr algn="ctr"/>
            <a:r>
              <a:rPr lang="en-US" sz="3200" b="1" dirty="0">
                <a:solidFill>
                  <a:srgbClr val="0070C0"/>
                </a:solidFill>
                <a:effectLst>
                  <a:outerShdw blurRad="38100" dist="38100" dir="2700000" algn="tl">
                    <a:srgbClr val="000000">
                      <a:alpha val="43137"/>
                    </a:srgbClr>
                  </a:outerShdw>
                </a:effectLst>
                <a:latin typeface="Arial Rounded MT Bold" panose="020F0704030504030204" pitchFamily="34" charset="0"/>
              </a:rPr>
              <a:t>Workspaces</a:t>
            </a:r>
            <a:br>
              <a:rPr lang="en-US" sz="3200" b="1" dirty="0">
                <a:solidFill>
                  <a:srgbClr val="0070C0"/>
                </a:solidFill>
                <a:effectLst>
                  <a:outerShdw blurRad="38100" dist="38100" dir="2700000" algn="tl">
                    <a:srgbClr val="000000">
                      <a:alpha val="43137"/>
                    </a:srgbClr>
                  </a:outerShdw>
                </a:effectLst>
                <a:latin typeface="Arial Rounded MT Bold" panose="020F0704030504030204" pitchFamily="34" charset="0"/>
              </a:rPr>
            </a:br>
            <a:r>
              <a:rPr lang="en-US" sz="3200" b="1" dirty="0">
                <a:effectLst>
                  <a:outerShdw blurRad="38100" dist="38100" dir="2700000" algn="tl">
                    <a:srgbClr val="000000">
                      <a:alpha val="43137"/>
                    </a:srgbClr>
                  </a:outerShdw>
                </a:effectLst>
                <a:latin typeface="Arial Rounded MT Bold" panose="020F0704030504030204" pitchFamily="34" charset="0"/>
              </a:rPr>
              <a:t>Adjusting Frames</a:t>
            </a:r>
          </a:p>
        </p:txBody>
      </p:sp>
      <p:pic>
        <p:nvPicPr>
          <p:cNvPr id="3" name="Picture 2">
            <a:extLst>
              <a:ext uri="{FF2B5EF4-FFF2-40B4-BE49-F238E27FC236}">
                <a16:creationId xmlns:a16="http://schemas.microsoft.com/office/drawing/2014/main" id="{EE831765-364B-4E66-A023-B1F409679A5D}"/>
              </a:ext>
            </a:extLst>
          </p:cNvPr>
          <p:cNvPicPr>
            <a:picLocks noChangeAspect="1"/>
          </p:cNvPicPr>
          <p:nvPr/>
        </p:nvPicPr>
        <p:blipFill>
          <a:blip r:embed="rId7"/>
          <a:stretch>
            <a:fillRect/>
          </a:stretch>
        </p:blipFill>
        <p:spPr>
          <a:xfrm>
            <a:off x="4571246" y="1832610"/>
            <a:ext cx="4210256" cy="2054534"/>
          </a:xfrm>
          <a:prstGeom prst="rect">
            <a:avLst/>
          </a:prstGeom>
        </p:spPr>
      </p:pic>
      <p:cxnSp>
        <p:nvCxnSpPr>
          <p:cNvPr id="5" name="Straight Arrow Connector 4">
            <a:extLst>
              <a:ext uri="{FF2B5EF4-FFF2-40B4-BE49-F238E27FC236}">
                <a16:creationId xmlns:a16="http://schemas.microsoft.com/office/drawing/2014/main" id="{FF55F631-556E-41EC-8C2C-1871138D042D}"/>
              </a:ext>
            </a:extLst>
          </p:cNvPr>
          <p:cNvCxnSpPr>
            <a:cxnSpLocks/>
          </p:cNvCxnSpPr>
          <p:nvPr/>
        </p:nvCxnSpPr>
        <p:spPr>
          <a:xfrm>
            <a:off x="9358257" y="3704485"/>
            <a:ext cx="190500" cy="13716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0.00069 L 4.44444E-6 -0.00046 C 0.00381 0.00093 0.00694 0.00209 0.00972 0.00348 C 0.01145 0.00417 0.01319 0.00486 0.01475 0.00602 C 0.01597 0.00695 0.01666 0.00903 0.01753 0.01042 C 0.01788 0.01181 0.01805 0.0132 0.01875 0.01436 C 0.02031 0.01713 0.02135 0.02014 0.02378 0.02107 L 0.02951 0.02408 C 0.03055 0.02431 0.03177 0.025 0.03246 0.02523 L 0.0368 0.02662 C 0.04288 0.03264 0.03489 0.02593 0.04409 0.03056 C 0.04618 0.03172 0.04687 0.03357 0.04895 0.03473 C 0.05104 0.03588 0.05382 0.03611 0.05642 0.03727 C 0.05833 0.0382 0.06041 0.03889 0.06232 0.04005 C 0.06388 0.04098 0.06545 0.04213 0.06718 0.04283 C 0.07309 0.04514 0.07534 0.04537 0.0809 0.04746 C 0.0868 0.0463 0.09288 0.04607 0.09895 0.04537 C 0.10034 0.04514 0.10798 0.0419 0.10833 0.04144 C 0.1151 0.03519 0.11197 0.03704 0.11736 0.03473 C 0.12343 0.02894 0.11718 0.03426 0.12326 0.03056 C 0.1335 0.02454 0.12552 0.02824 0.13229 0.02523 C 0.13298 0.02431 0.13402 0.02338 0.13524 0.02246 C 0.13593 0.02176 0.13628 0.02037 0.13697 0.01991 C 0.15017 0.00787 0.13628 0.02199 0.14774 0.01297 C 0.15312 0.00903 0.15 0.01042 0.15347 0.00602 C 0.15642 0.00324 0.15642 0.00348 0.15954 0.00209 C 0.16041 0.00139 0.16145 0.00023 0.16232 -0.00069 C 0.16302 -0.00139 0.16354 -0.00277 0.16441 -0.00324 C 0.16597 -0.00439 0.1677 -0.00486 0.16927 -0.00602 C 0.17066 -0.00671 0.17187 -0.0081 0.17326 -0.00879 C 0.17517 -0.00972 0.17725 -0.01018 0.17899 -0.01134 C 0.18072 -0.0125 0.18229 -0.01412 0.18385 -0.01551 C 0.18507 -0.01643 0.18663 -0.01713 0.18802 -0.01828 C 0.19062 -0.0206 0.19461 -0.02569 0.19687 -0.02916 C 0.20416 -0.0412 0.19409 -0.02662 0.20069 -0.03611 C 0.20156 -0.03819 0.20329 -0.04352 0.20468 -0.04537 C 0.20555 -0.04676 0.20677 -0.04722 0.20763 -0.04838 C 0.21649 -0.05902 0.2085 -0.05139 0.21632 -0.05902 C 0.21736 -0.05995 0.2184 -0.06064 0.21927 -0.06157 C 0.22013 -0.0625 0.22048 -0.06389 0.22135 -0.06435 C 0.22222 -0.06504 0.22326 -0.06527 0.2243 -0.06574 C 0.22552 -0.06736 0.22673 -0.0699 0.22795 -0.07129 C 0.22882 -0.07222 0.23003 -0.07199 0.2309 -0.07268 C 0.23281 -0.07453 0.23402 -0.07731 0.23593 -0.07939 C 0.2375 -0.08102 0.24288 -0.08518 0.24479 -0.08657 C 0.24583 -0.08703 0.24687 -0.08727 0.24774 -0.08773 C 0.24774 -0.0875 0.25572 -0.09398 0.2585 -0.09444 C 0.26475 -0.0956 0.271 -0.09583 0.27708 -0.09722 C 0.29722 -0.10185 0.27239 -0.09583 0.2868 -0.09977 C 0.28871 -0.10023 0.29079 -0.10046 0.2927 -0.10139 C 0.29409 -0.10162 0.29531 -0.10231 0.2967 -0.10254 C 0.30052 -0.10347 0.31302 -0.10486 0.31632 -0.10532 C 0.31875 -0.10602 0.321 -0.10717 0.32309 -0.10787 C 0.33125 -0.11041 0.35243 -0.11064 0.35607 -0.11088 C 0.35989 -0.11111 0.36388 -0.1118 0.3677 -0.11227 L 0.39513 -0.11481 C 0.39878 -0.11527 0.4026 -0.11551 0.40607 -0.1162 C 0.4085 -0.11666 0.41059 -0.11759 0.41284 -0.11759 C 0.42708 -0.11852 0.44097 -0.11852 0.45503 -0.11898 C 0.46684 -0.11852 0.47916 -0.11852 0.49132 -0.11759 C 0.49305 -0.11759 0.49461 -0.11689 0.49635 -0.1162 C 0.50868 -0.1125 0.4901 -0.11759 0.50503 -0.11342 L 0.52378 -0.11481 C 0.53472 -0.11597 0.52951 -0.11574 0.5375 -0.11759 C 0.54392 -0.11921 0.54704 -0.11944 0.55399 -0.12037 C 0.55538 -0.12083 0.55659 -0.12106 0.55798 -0.12152 C 0.55885 -0.12199 0.55989 -0.12291 0.56093 -0.12291 C 0.57586 -0.12361 0.59114 -0.12384 0.60607 -0.12453 C 0.6177 -0.12754 0.60329 -0.12361 0.61788 -0.12708 C 0.61961 -0.12731 0.62118 -0.12801 0.62274 -0.12824 C 0.63298 -0.13773 0.61718 -0.12338 0.62968 -0.13379 C 0.63159 -0.13541 0.63559 -0.14027 0.63871 -0.14051 C 0.64531 -0.14143 0.65225 -0.14143 0.6592 -0.14189 C 0.66093 -0.14236 0.6625 -0.14259 0.66423 -0.14328 C 0.66545 -0.14352 0.66666 -0.14421 0.66805 -0.14444 C 0.671 -0.14514 0.67395 -0.14537 0.67691 -0.14583 C 0.6802 -0.14722 0.67882 -0.14699 0.68107 -0.14699 " pathEditMode="relative" rAng="0" ptsTypes="AAAAAAAAAAAAAAAAAAAAAAAAAAAAAAAAAAAAAAAAAAAAAAAAAAAAAAAAAAAAAAAAAAAAAAAAAAAAA">
                                      <p:cBhvr>
                                        <p:cTn id="6" dur="2000" fill="hold"/>
                                        <p:tgtEl>
                                          <p:spTgt spid="26"/>
                                        </p:tgtEl>
                                        <p:attrNameLst>
                                          <p:attrName>ppt_x</p:attrName>
                                          <p:attrName>ppt_y</p:attrName>
                                        </p:attrNameLst>
                                      </p:cBhvr>
                                      <p:rCtr x="34045" y="-4931"/>
                                    </p:animMotion>
                                  </p:childTnLst>
                                  <p:subTnLst>
                                    <p:set>
                                      <p:cBhvr override="childStyle">
                                        <p:cTn dur="1" fill="hold" display="0" masterRel="sameClick" afterEffect="1">
                                          <p:stCondLst>
                                            <p:cond evt="end" delay="0">
                                              <p:tn val="5"/>
                                            </p:cond>
                                          </p:stCondLst>
                                        </p:cTn>
                                        <p:tgtEl>
                                          <p:spTgt spid="26"/>
                                        </p:tgtEl>
                                        <p:attrNameLst>
                                          <p:attrName>style.visibility</p:attrName>
                                        </p:attrNameLst>
                                      </p:cBhvr>
                                      <p:to>
                                        <p:strVal val="hidden"/>
                                      </p:to>
                                    </p:set>
                                  </p:subTnLst>
                                </p:cTn>
                              </p:par>
                              <p:par>
                                <p:cTn id="7" presetID="1" presetClass="exit" presetSubtype="0" fill="hold" nodeType="withEffect">
                                  <p:stCondLst>
                                    <p:cond delay="2000"/>
                                  </p:stCondLst>
                                  <p:childTnLst>
                                    <p:set>
                                      <p:cBhvr>
                                        <p:cTn id="8" dur="1" fill="hold">
                                          <p:stCondLst>
                                            <p:cond delay="0"/>
                                          </p:stCondLst>
                                        </p:cTn>
                                        <p:tgtEl>
                                          <p:spTgt spid="8"/>
                                        </p:tgtEl>
                                        <p:attrNameLst>
                                          <p:attrName>style.visibility</p:attrName>
                                        </p:attrNameLst>
                                      </p:cBhvr>
                                      <p:to>
                                        <p:strVal val="hidden"/>
                                      </p:to>
                                    </p:set>
                                  </p:childTnLst>
                                </p:cTn>
                              </p:par>
                            </p:childTnLst>
                          </p:cTn>
                        </p:par>
                        <p:par>
                          <p:cTn id="9" fill="hold">
                            <p:stCondLst>
                              <p:cond delay="2000"/>
                            </p:stCondLst>
                            <p:childTnLst>
                              <p:par>
                                <p:cTn id="10" presetID="0" presetClass="path" presetSubtype="0" accel="50000" decel="50000" fill="hold" nodeType="afterEffect">
                                  <p:stCondLst>
                                    <p:cond delay="1000"/>
                                  </p:stCondLst>
                                  <p:childTnLst>
                                    <p:animMotion origin="layout" path="M 8.33333E-7 -3.7037E-7 L 8.33333E-7 0.00093 C -0.00087 -0.00579 -0.00087 -0.01227 -0.00174 -0.01713 C -0.00226 -0.01921 -0.0033 -0.02014 -0.0033 -0.02199 C -0.00799 -0.03565 -0.00087 -0.01759 -0.00677 -0.03194 C -0.00955 -0.04884 -0.00799 -0.04143 -0.01042 -0.05579 C -0.01094 -0.05718 -0.01129 -0.05903 -0.01146 -0.06088 C -0.01215 -0.06227 -0.01215 -0.06412 -0.01233 -0.06551 C -0.0125 -0.0669 -0.0132 -0.08218 -0.01493 -0.08634 C -0.01493 -0.08727 -0.0158 -0.08796 -0.01632 -0.08958 C -0.01667 -0.09167 -0.01754 -0.09815 -0.01858 -0.10069 C -0.01945 -0.10255 -0.02031 -0.10393 -0.02031 -0.10602 C -0.02031 -0.1081 -0.02049 -0.11088 -0.02118 -0.11296 C -0.02205 -0.11505 -0.02396 -0.1169 -0.02413 -0.11921 C -0.0276 -0.12708 -0.02483 -0.12222 -0.03021 -0.12917 C -0.03108 -0.13333 -0.03195 -0.1375 -0.03299 -0.14143 C -0.03385 -0.14282 -0.0349 -0.14421 -0.03576 -0.1463 C -0.03646 -0.14838 -0.03698 -0.14977 -0.03733 -0.15139 C -0.03854 -0.15764 -0.04097 -0.16389 -0.04271 -0.16944 C -0.04445 -0.17268 -0.04549 -0.17546 -0.04722 -0.17824 C -0.04809 -0.18032 -0.05 -0.18102 -0.05174 -0.1831 C -0.05347 -0.18518 -0.05556 -0.18958 -0.05556 -0.18935 C -0.05625 -0.19097 -0.05625 -0.19306 -0.05625 -0.19444 C -0.05816 -0.19977 -0.0599 -0.20185 -0.0625 -0.20602 C -0.06337 -0.20741 -0.06354 -0.20949 -0.06424 -0.20949 C -0.06615 -0.21018 -0.06701 -0.21088 -0.06806 -0.21157 C -0.07049 -0.21643 -0.07049 -0.21736 -0.07326 -0.21991 C -0.075 -0.2213 -0.07917 -0.22292 -0.07917 -0.22268 C -0.08038 -0.22407 -0.0809 -0.22569 -0.08229 -0.22639 C -0.08333 -0.22778 -0.0849 -0.22847 -0.08594 -0.22986 C -0.08681 -0.23056 -0.08767 -0.23194 -0.08785 -0.2331 C -0.08941 -0.23449 -0.09028 -0.23518 -0.09115 -0.23657 C -0.09219 -0.23727 -0.09219 -0.23866 -0.09306 -0.24005 C -0.0941 -0.24074 -0.09497 -0.24074 -0.09583 -0.24143 C -0.09705 -0.24282 -0.09757 -0.24491 -0.09931 -0.24699 C -0.10017 -0.24768 -0.10122 -0.24838 -0.10191 -0.25 C -0.10295 -0.25208 -0.10382 -0.25532 -0.10486 -0.25671 C -0.10642 -0.25833 -0.1092 -0.2581 -0.11059 -0.26018 C -0.11267 -0.26227 -0.11458 -0.26597 -0.11649 -0.26667 C -0.11858 -0.26713 -0.12083 -0.26782 -0.12257 -0.26806 C -0.12396 -0.26875 -0.12535 -0.26991 -0.12639 -0.26991 C -0.13472 -0.27153 -0.15538 -0.27268 -0.16215 -0.27338 C -0.1783 -0.28032 -0.1684 -0.27685 -0.20521 -0.27685 C -0.2191 -0.27685 -0.23299 -0.27616 -0.2474 -0.27546 C -0.24826 -0.27477 -0.26111 -0.27338 -0.26389 -0.27153 C -0.26563 -0.27083 -0.26632 -0.26921 -0.26736 -0.26806 C -0.26806 -0.26782 -0.26892 -0.26713 -0.26979 -0.26667 C -0.27101 -0.26505 -0.27188 -0.26366 -0.27205 -0.26181 C -0.27344 -0.25625 -0.27344 -0.2463 -0.27396 -0.24143 C -0.27431 -0.22639 -0.27465 -0.21157 -0.27517 -0.1963 C -0.27517 -0.17893 -0.27517 -0.16181 -0.27622 -0.14421 C -0.27882 -0.03935 -0.27708 -0.13125 -0.27882 -0.07755 C -0.27917 -0.0669 -0.27726 -0.05602 -0.27969 -0.04745 C -0.2816 -0.04352 -0.28611 -0.04606 -0.28889 -0.0456 C -0.29167 -0.04676 -0.29427 -0.04745 -0.29688 -0.04884 C -0.29774 -0.04954 -0.29879 -0.05046 -0.29965 -0.05093 C -0.30243 -0.05162 -0.30504 -0.05208 -0.30764 -0.05255 C -0.31615 -0.05602 -0.30538 -0.05255 -0.32118 -0.05255 C -0.33403 -0.05255 -0.34722 -0.05324 -0.36076 -0.05393 C -0.36198 -0.05463 -0.36372 -0.05509 -0.36528 -0.05579 C -0.36875 -0.05787 -0.36806 -0.06157 -0.3724 -0.06227 C -0.37708 -0.06343 -0.38229 -0.06343 -0.38681 -0.06412 C -0.38785 -0.06481 -0.38872 -0.0662 -0.38976 -0.0669 C -0.39132 -0.06852 -0.39306 -0.06782 -0.39392 -0.06921 C -0.39479 -0.0706 -0.3941 -0.07268 -0.39479 -0.07407 C -0.39566 -0.07616 -0.3967 -0.07755 -0.39774 -0.07963 C -0.39844 -0.08079 -0.39931 -0.08218 -0.39965 -0.08426 C -0.40017 -0.08634 -0.40017 -0.08773 -0.40104 -0.08958 C -0.40295 -0.09676 -0.40226 -0.09097 -0.40382 -0.09931 C -0.40399 -0.10185 -0.40417 -0.10486 -0.40469 -0.10741 C -0.40556 -0.11412 -0.40556 -0.1213 -0.40642 -0.12755 C -0.40747 -0.13102 -0.40816 -0.13449 -0.40851 -0.13796 C -0.4092 -0.13935 -0.4092 -0.14143 -0.40938 -0.14282 C -0.41007 -0.14768 -0.41111 -0.16227 -0.41372 -0.16782 C -0.41458 -0.1706 -0.41632 -0.17268 -0.41736 -0.17477 C -0.4184 -0.17685 -0.41927 -0.17893 -0.42031 -0.18102 C -0.42083 -0.1831 -0.42083 -0.18518 -0.42118 -0.18611 C -0.4217 -0.18796 -0.42274 -0.18866 -0.42344 -0.18958 C -0.42431 -0.19097 -0.42448 -0.19306 -0.42535 -0.19444 C -0.4257 -0.19583 -0.42656 -0.19653 -0.42708 -0.19792 C -0.42813 -0.19931 -0.42813 -0.20185 -0.42899 -0.20278 C -0.42986 -0.20393 -0.43108 -0.20393 -0.43195 -0.20463 C -0.43438 -0.20671 -0.43611 -0.20949 -0.43785 -0.21157 C -0.43889 -0.21181 -0.45868 -0.23333 -0.45903 -0.23403 " pathEditMode="relative" rAng="0" ptsTypes="AAAAAAAAAAAAAAAAAAAAAAAAAAAAAAAAAAAAAAAAAAAAAAAAAAAAAAAAAAAAAAAAAAAAAAAAAAAAAAAAAAAA">
                                      <p:cBhvr>
                                        <p:cTn id="11" dur="5000" fill="hold"/>
                                        <p:tgtEl>
                                          <p:spTgt spid="27"/>
                                        </p:tgtEl>
                                        <p:attrNameLst>
                                          <p:attrName>ppt_x</p:attrName>
                                          <p:attrName>ppt_y</p:attrName>
                                        </p:attrNameLst>
                                      </p:cBhvr>
                                      <p:rCtr x="-22951" y="-13843"/>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00086 0.00718 L -0.36388 0.00833 " pathEditMode="relative" rAng="0" ptsTypes="AA">
                                      <p:cBhvr>
                                        <p:cTn id="15" dur="2000" fill="hold"/>
                                        <p:tgtEl>
                                          <p:spTgt spid="5"/>
                                        </p:tgtEl>
                                        <p:attrNameLst>
                                          <p:attrName>ppt_x</p:attrName>
                                          <p:attrName>ppt_y</p:attrName>
                                        </p:attrNameLst>
                                      </p:cBhvr>
                                      <p:rCtr x="-18160" y="46"/>
                                    </p:animMotion>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76258" y="-76200"/>
            <a:ext cx="8486742" cy="1143000"/>
          </a:xfrm>
        </p:spPr>
        <p:txBody>
          <a:bodyPr>
            <a:normAutofit fontScale="90000"/>
          </a:bodyPr>
          <a:lstStyle/>
          <a:p>
            <a:r>
              <a:rPr lang="en-US" sz="3600" dirty="0">
                <a:solidFill>
                  <a:srgbClr val="0070C0"/>
                </a:solidFill>
              </a:rPr>
              <a:t>Workspaces</a:t>
            </a:r>
            <a:br>
              <a:rPr lang="en-US" sz="3600" dirty="0">
                <a:solidFill>
                  <a:srgbClr val="0070C0"/>
                </a:solidFill>
              </a:rPr>
            </a:br>
            <a:r>
              <a:rPr lang="en-US" sz="3600" dirty="0">
                <a:solidFill>
                  <a:schemeClr val="tx1"/>
                </a:solidFill>
              </a:rPr>
              <a:t>Adjusting frames</a:t>
            </a:r>
            <a:endParaRPr lang="en-US" sz="3600" dirty="0">
              <a:solidFill>
                <a:schemeClr val="tx1"/>
              </a:solidFill>
              <a:latin typeface="Arial Rounded MT Bold" panose="020F0704030504030204" pitchFamily="34" charset="0"/>
            </a:endParaRPr>
          </a:p>
        </p:txBody>
      </p:sp>
      <p:sp>
        <p:nvSpPr>
          <p:cNvPr id="5" name="Content Placeholder 2"/>
          <p:cNvSpPr txBox="1">
            <a:spLocks/>
          </p:cNvSpPr>
          <p:nvPr/>
        </p:nvSpPr>
        <p:spPr>
          <a:xfrm>
            <a:off x="377686" y="985789"/>
            <a:ext cx="8080513" cy="13716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Organized into adjustable and resizable frames</a:t>
            </a:r>
          </a:p>
          <a:p>
            <a:pPr>
              <a:buFont typeface="Arial" panose="020B0604020202020204" pitchFamily="34" charset="0"/>
              <a:buChar char="•"/>
            </a:pPr>
            <a:r>
              <a:rPr lang="en-US" sz="2800" dirty="0"/>
              <a:t>Window layouts are customizable and can be saved</a:t>
            </a:r>
          </a:p>
          <a:p>
            <a:pPr marL="0" indent="0">
              <a:buNone/>
            </a:pPr>
            <a:endParaRPr lang="en-US" sz="2000" dirty="0"/>
          </a:p>
        </p:txBody>
      </p:sp>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180" t="6001" r="5125" b="10166"/>
          <a:stretch/>
        </p:blipFill>
        <p:spPr bwMode="auto">
          <a:xfrm>
            <a:off x="4429287" y="4353716"/>
            <a:ext cx="2959100" cy="132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4429287" y="4347816"/>
            <a:ext cx="2959100" cy="1327150"/>
            <a:chOff x="4737100" y="4997450"/>
            <a:chExt cx="2959100" cy="1327150"/>
          </a:xfrm>
        </p:grpSpPr>
        <p:pic>
          <p:nvPicPr>
            <p:cNvPr id="2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180" t="6001" r="5125" b="10166"/>
            <a:stretch/>
          </p:blipFill>
          <p:spPr bwMode="auto">
            <a:xfrm>
              <a:off x="4737100" y="5003350"/>
              <a:ext cx="2959100" cy="132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21512" t="7853" r="23256" b="50000"/>
            <a:stretch/>
          </p:blipFill>
          <p:spPr>
            <a:xfrm>
              <a:off x="5638800" y="4997450"/>
              <a:ext cx="247296" cy="279400"/>
            </a:xfrm>
            <a:prstGeom prst="rect">
              <a:avLst/>
            </a:prstGeom>
          </p:spPr>
        </p:pic>
      </p:grpSp>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1512" t="7853" r="23256" b="50000"/>
          <a:stretch/>
        </p:blipFill>
        <p:spPr>
          <a:xfrm>
            <a:off x="5330987" y="4347816"/>
            <a:ext cx="247296" cy="279400"/>
          </a:xfrm>
          <a:prstGeom prst="rect">
            <a:avLst/>
          </a:prstGeom>
        </p:spPr>
      </p:pic>
      <p:sp>
        <p:nvSpPr>
          <p:cNvPr id="16" name="Oval 15"/>
          <p:cNvSpPr/>
          <p:nvPr/>
        </p:nvSpPr>
        <p:spPr>
          <a:xfrm>
            <a:off x="5214303" y="4296566"/>
            <a:ext cx="428448"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180" t="6001" r="5125" b="10166"/>
          <a:stretch/>
        </p:blipFill>
        <p:spPr bwMode="auto">
          <a:xfrm>
            <a:off x="3230724" y="3721776"/>
            <a:ext cx="2971800" cy="1326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Placeholder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2322166"/>
            <a:ext cx="6367307" cy="3579862"/>
          </a:xfrm>
          <a:prstGeom prst="rect">
            <a:avLst/>
          </a:prstGeom>
        </p:spPr>
      </p:pic>
      <p:pic>
        <p:nvPicPr>
          <p:cNvPr id="2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180" t="6001" r="5125" b="10166"/>
          <a:stretch/>
        </p:blipFill>
        <p:spPr bwMode="auto">
          <a:xfrm>
            <a:off x="4429287" y="4353716"/>
            <a:ext cx="2959100" cy="132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a:off x="7172487" y="4684366"/>
            <a:ext cx="838200" cy="228600"/>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743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4102"/>
                                        </p:tgtEl>
                                        <p:attrNameLst>
                                          <p:attrName>style.visibility</p:attrName>
                                        </p:attrNameLst>
                                      </p:cBhvr>
                                      <p:to>
                                        <p:strVal val="hidden"/>
                                      </p:to>
                                    </p:set>
                                  </p:childTnLst>
                                </p:cTn>
                              </p:par>
                            </p:childTnLst>
                          </p:cTn>
                        </p:par>
                        <p:par>
                          <p:cTn id="23" fill="hold">
                            <p:stCondLst>
                              <p:cond delay="0"/>
                            </p:stCondLst>
                            <p:childTnLst>
                              <p:par>
                                <p:cTn id="24" presetID="1" presetClass="entr" presetSubtype="0" fill="hold" grpId="1" nodeType="afterEffect">
                                  <p:stCondLst>
                                    <p:cond delay="200"/>
                                  </p:stCondLst>
                                  <p:childTnLst>
                                    <p:set>
                                      <p:cBhvr>
                                        <p:cTn id="25" dur="1" fill="hold">
                                          <p:stCondLst>
                                            <p:cond delay="0"/>
                                          </p:stCondLst>
                                        </p:cTn>
                                        <p:tgtEl>
                                          <p:spTgt spid="16"/>
                                        </p:tgtEl>
                                        <p:attrNameLst>
                                          <p:attrName>style.visibility</p:attrName>
                                        </p:attrNameLst>
                                      </p:cBhvr>
                                      <p:to>
                                        <p:strVal val="visible"/>
                                      </p:to>
                                    </p:set>
                                  </p:childTnLst>
                                </p:cTn>
                              </p:par>
                              <p:par>
                                <p:cTn id="26" presetID="26" presetClass="emph" presetSubtype="0" fill="hold" grpId="0" nodeType="withEffect">
                                  <p:stCondLst>
                                    <p:cond delay="0"/>
                                  </p:stCondLst>
                                  <p:childTnLst>
                                    <p:animEffect transition="out" filter="fade">
                                      <p:cBhvr>
                                        <p:cTn id="27" dur="500" tmFilter="0, 0; .2, .5; .8, .5; 1, 0"/>
                                        <p:tgtEl>
                                          <p:spTgt spid="16"/>
                                        </p:tgtEl>
                                      </p:cBhvr>
                                    </p:animEffect>
                                    <p:animScale>
                                      <p:cBhvr>
                                        <p:cTn id="28" dur="250" autoRev="1" fill="hold"/>
                                        <p:tgtEl>
                                          <p:spTgt spid="16"/>
                                        </p:tgtEl>
                                      </p:cBhvr>
                                      <p:by x="105000" y="105000"/>
                                    </p:animScale>
                                  </p:childTnLst>
                                </p:cTn>
                              </p:par>
                            </p:childTnLst>
                          </p:cTn>
                        </p:par>
                        <p:par>
                          <p:cTn id="29" fill="hold">
                            <p:stCondLst>
                              <p:cond delay="500"/>
                            </p:stCondLst>
                            <p:childTnLst>
                              <p:par>
                                <p:cTn id="30" presetID="1" presetClass="exit" presetSubtype="0" fill="hold" grpId="2" nodeType="afterEffect">
                                  <p:stCondLst>
                                    <p:cond delay="20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700"/>
                            </p:stCondLst>
                            <p:childTnLst>
                              <p:par>
                                <p:cTn id="33" presetID="42" presetClass="path" presetSubtype="0" accel="50000" decel="50000" fill="hold" nodeType="afterEffect">
                                  <p:stCondLst>
                                    <p:cond delay="200"/>
                                  </p:stCondLst>
                                  <p:childTnLst>
                                    <p:animMotion origin="layout" path="M -0.00486 0.00254 L -0.12986 -0.09213 " pathEditMode="relative" rAng="0" ptsTypes="AA">
                                      <p:cBhvr>
                                        <p:cTn id="34" dur="500" fill="hold"/>
                                        <p:tgtEl>
                                          <p:spTgt spid="17"/>
                                        </p:tgtEl>
                                        <p:attrNameLst>
                                          <p:attrName>ppt_x</p:attrName>
                                          <p:attrName>ppt_y</p:attrName>
                                        </p:attrNameLst>
                                      </p:cBhvr>
                                      <p:rCtr x="-6250" y="-4745"/>
                                    </p:animMotion>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par>
                          <p:cTn id="35" fill="hold">
                            <p:stCondLst>
                              <p:cond delay="1400"/>
                            </p:stCondLst>
                            <p:childTnLst>
                              <p:par>
                                <p:cTn id="36" presetID="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914400"/>
          </a:xfrm>
        </p:spPr>
        <p:txBody>
          <a:bodyPr>
            <a:normAutofit/>
          </a:bodyPr>
          <a:lstStyle/>
          <a:p>
            <a:r>
              <a:rPr lang="en-US" sz="3600" dirty="0">
                <a:solidFill>
                  <a:srgbClr val="0070C0"/>
                </a:solidFill>
                <a:latin typeface="Arial Rounded MT Bold" panose="020F0704030504030204" pitchFamily="34" charset="0"/>
              </a:rPr>
              <a:t>Transmit / Receive Config</a:t>
            </a:r>
          </a:p>
        </p:txBody>
      </p:sp>
      <p:sp>
        <p:nvSpPr>
          <p:cNvPr id="11" name="Content Placeholder 2"/>
          <p:cNvSpPr txBox="1">
            <a:spLocks/>
          </p:cNvSpPr>
          <p:nvPr/>
        </p:nvSpPr>
        <p:spPr>
          <a:xfrm>
            <a:off x="1371600" y="1981200"/>
            <a:ext cx="7315200" cy="22098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Receive Cfg: Pulls a copy of the .cfg file from the controller for analysis</a:t>
            </a:r>
          </a:p>
          <a:p>
            <a:pPr>
              <a:buFont typeface="Arial" panose="020B0604020202020204" pitchFamily="34" charset="0"/>
              <a:buChar char="•"/>
            </a:pPr>
            <a:r>
              <a:rPr lang="en-US" dirty="0"/>
              <a:t>Transmit Cfg: Sends a .cfg file to the controller </a:t>
            </a:r>
            <a:r>
              <a:rPr lang="en-US" sz="2800" dirty="0"/>
              <a:t>(overwrites the existing .</a:t>
            </a:r>
            <a:r>
              <a:rPr lang="en-US" sz="2800"/>
              <a:t>cfg)</a:t>
            </a:r>
            <a:endParaRPr lang="en-US" sz="2800"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9636" y="838200"/>
            <a:ext cx="8258177"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66800" y="4419600"/>
            <a:ext cx="7391400" cy="1200329"/>
          </a:xfrm>
          <a:prstGeom prst="rect">
            <a:avLst/>
          </a:prstGeom>
        </p:spPr>
        <p:txBody>
          <a:bodyPr wrap="square">
            <a:spAutoFit/>
          </a:bodyPr>
          <a:lstStyle/>
          <a:p>
            <a:pPr marL="1085850" lvl="2" indent="-400050">
              <a:buFont typeface="Arial" panose="020B0604020202020204" pitchFamily="34" charset="0"/>
              <a:buChar char="•"/>
            </a:pPr>
            <a:r>
              <a:rPr lang="en-US" sz="2400" b="1" dirty="0">
                <a:latin typeface="Arial" panose="020B0604020202020204" pitchFamily="34" charset="0"/>
                <a:cs typeface="Arial" panose="020B0604020202020204" pitchFamily="34" charset="0"/>
              </a:rPr>
              <a:t>Requires authorization level of Supervisor or greater for both Receive and Transmit Config</a:t>
            </a:r>
          </a:p>
        </p:txBody>
      </p:sp>
      <p:sp>
        <p:nvSpPr>
          <p:cNvPr id="9" name="Rectangle 8"/>
          <p:cNvSpPr/>
          <p:nvPr/>
        </p:nvSpPr>
        <p:spPr>
          <a:xfrm>
            <a:off x="4343400" y="1314450"/>
            <a:ext cx="4267200" cy="476250"/>
          </a:xfrm>
          <a:prstGeom prst="rect">
            <a:avLst/>
          </a:prstGeom>
          <a:noFill/>
          <a:ln w="28575">
            <a:solidFill>
              <a:srgbClr val="FF0000"/>
            </a:solidFill>
          </a:ln>
        </p:spPr>
        <p:txBody>
          <a:bodyPr wrap="square" numCol="2" rtlCol="0" anchor="ctr">
            <a:spAutoFit/>
          </a:bodyPr>
          <a:lstStyle/>
          <a:p>
            <a:pPr marL="342900" indent="-342900" algn="ctr">
              <a:spcBef>
                <a:spcPct val="20000"/>
              </a:spcBef>
              <a:buBlip>
                <a:blip r:embed="rId2"/>
              </a:buBlip>
            </a:pPr>
            <a:endParaRPr lang="en-US" sz="2400" dirty="0"/>
          </a:p>
        </p:txBody>
      </p:sp>
    </p:spTree>
    <p:extLst>
      <p:ext uri="{BB962C8B-B14F-4D97-AF65-F5344CB8AC3E}">
        <p14:creationId xmlns:p14="http://schemas.microsoft.com/office/powerpoint/2010/main" val="124262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6"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800" y="1219200"/>
            <a:ext cx="8458200" cy="54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idx="4294967295"/>
          </p:nvPr>
        </p:nvSpPr>
        <p:spPr>
          <a:xfrm>
            <a:off x="0" y="-76200"/>
            <a:ext cx="9144000" cy="1143000"/>
          </a:xfrm>
        </p:spPr>
        <p:txBody>
          <a:bodyPr>
            <a:normAutofit/>
          </a:bodyPr>
          <a:lstStyle/>
          <a:p>
            <a:r>
              <a:rPr lang="en-US" sz="3600" dirty="0">
                <a:solidFill>
                  <a:srgbClr val="0070C0"/>
                </a:solidFill>
                <a:latin typeface="Arial Rounded MT Bold" panose="020F0704030504030204" pitchFamily="34" charset="0"/>
              </a:rPr>
              <a:t>Load Firmware</a:t>
            </a:r>
          </a:p>
        </p:txBody>
      </p:sp>
      <p:sp>
        <p:nvSpPr>
          <p:cNvPr id="11" name="Content Placeholder 2"/>
          <p:cNvSpPr txBox="1">
            <a:spLocks/>
          </p:cNvSpPr>
          <p:nvPr/>
        </p:nvSpPr>
        <p:spPr>
          <a:xfrm>
            <a:off x="533400" y="1905000"/>
            <a:ext cx="8458200" cy="19812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Loads a .hex firmware file into the MCS controller </a:t>
            </a:r>
            <a:r>
              <a:rPr lang="en-US" sz="2800" dirty="0"/>
              <a:t>(overwrites the existing firmware)</a:t>
            </a:r>
            <a:endParaRPr lang="en-US" dirty="0"/>
          </a:p>
          <a:p>
            <a:pPr lvl="1">
              <a:buFont typeface="Arial" panose="020B0604020202020204" pitchFamily="34" charset="0"/>
              <a:buChar char="•"/>
            </a:pPr>
            <a:r>
              <a:rPr lang="en-US" b="1" dirty="0"/>
              <a:t>Requires authorization of Service or higher</a:t>
            </a:r>
          </a:p>
        </p:txBody>
      </p:sp>
      <p:sp>
        <p:nvSpPr>
          <p:cNvPr id="4" name="Rectangle 3"/>
          <p:cNvSpPr/>
          <p:nvPr/>
        </p:nvSpPr>
        <p:spPr>
          <a:xfrm>
            <a:off x="4876800" y="1378346"/>
            <a:ext cx="990600" cy="381000"/>
          </a:xfrm>
          <a:prstGeom prst="rect">
            <a:avLst/>
          </a:prstGeom>
          <a:noFill/>
          <a:ln w="28575">
            <a:solidFill>
              <a:srgbClr val="FF0000"/>
            </a:solidFill>
          </a:ln>
        </p:spPr>
        <p:txBody>
          <a:bodyPr wrap="square" numCol="2" rtlCol="0" anchor="ctr">
            <a:spAutoFit/>
          </a:bodyPr>
          <a:lstStyle/>
          <a:p>
            <a:pPr marL="342900" indent="-342900" algn="ctr">
              <a:spcBef>
                <a:spcPct val="20000"/>
              </a:spcBef>
              <a:buBlip>
                <a:blip r:embed="rId3"/>
              </a:buBlip>
            </a:pPr>
            <a:endParaRPr lang="en-US" sz="2400" dirty="0"/>
          </a:p>
        </p:txBody>
      </p:sp>
    </p:spTree>
    <p:extLst>
      <p:ext uri="{BB962C8B-B14F-4D97-AF65-F5344CB8AC3E}">
        <p14:creationId xmlns:p14="http://schemas.microsoft.com/office/powerpoint/2010/main" val="95160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0"/>
            <a:ext cx="8229600" cy="1143000"/>
          </a:xfrm>
        </p:spPr>
        <p:txBody>
          <a:bodyPr>
            <a:normAutofit/>
          </a:bodyPr>
          <a:lstStyle/>
          <a:p>
            <a:r>
              <a:rPr lang="en-US" sz="3600" dirty="0">
                <a:solidFill>
                  <a:srgbClr val="0070C0"/>
                </a:solidFill>
                <a:latin typeface="Arial Rounded MT Bold" panose="020F0704030504030204" pitchFamily="34" charset="0"/>
              </a:rPr>
              <a:t>Frames</a:t>
            </a:r>
          </a:p>
        </p:txBody>
      </p:sp>
      <p:sp>
        <p:nvSpPr>
          <p:cNvPr id="5" name="Content Placeholder 2"/>
          <p:cNvSpPr txBox="1">
            <a:spLocks/>
          </p:cNvSpPr>
          <p:nvPr/>
        </p:nvSpPr>
        <p:spPr>
          <a:xfrm>
            <a:off x="460513" y="933836"/>
            <a:ext cx="7315200" cy="18288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Frames can be minimized and maximized</a:t>
            </a:r>
          </a:p>
          <a:p>
            <a:pPr>
              <a:buFont typeface="Arial" panose="020B0604020202020204" pitchFamily="34" charset="0"/>
              <a:buChar char="•"/>
            </a:pPr>
            <a:r>
              <a:rPr lang="en-US" sz="2800" dirty="0"/>
              <a:t>Can be adjusted to full screen </a:t>
            </a:r>
          </a:p>
          <a:p>
            <a:pPr>
              <a:buFont typeface="Arial" panose="020B0604020202020204" pitchFamily="34" charset="0"/>
              <a:buChar char="•"/>
            </a:pPr>
            <a:r>
              <a:rPr lang="en-US" sz="2800" dirty="0"/>
              <a:t>Highlighting can be added on click</a:t>
            </a:r>
          </a:p>
          <a:p>
            <a:pPr marL="0" indent="0">
              <a:buNone/>
            </a:pPr>
            <a:endParaRPr lang="en-US" sz="2000" dirty="0"/>
          </a:p>
          <a:p>
            <a:endParaRPr lang="en-US" sz="2800" dirty="0"/>
          </a:p>
          <a:p>
            <a:endParaRPr lang="en-US" dirty="0"/>
          </a:p>
        </p:txBody>
      </p:sp>
      <p:sp>
        <p:nvSpPr>
          <p:cNvPr id="2" name="Rectangle 1"/>
          <p:cNvSpPr/>
          <p:nvPr/>
        </p:nvSpPr>
        <p:spPr>
          <a:xfrm>
            <a:off x="1298712" y="4289023"/>
            <a:ext cx="6629400" cy="2254651"/>
          </a:xfrm>
          <a:prstGeom prst="rect">
            <a:avLst/>
          </a:prstGeom>
        </p:spPr>
        <p:txBody>
          <a:bodyPr wrap="square" numCol="3">
            <a:noAutofit/>
          </a:bodyPr>
          <a:lstStyle/>
          <a:p>
            <a:pPr marL="182880" lvl="1" indent="-342900" defTabSz="457200">
              <a:spcBef>
                <a:spcPct val="20000"/>
              </a:spcBef>
              <a:buBlip>
                <a:blip r:embed="rId3"/>
              </a:buBlip>
            </a:pPr>
            <a:r>
              <a:rPr lang="en-US" sz="2000" dirty="0"/>
              <a:t>Alarms</a:t>
            </a:r>
          </a:p>
          <a:p>
            <a:pPr marL="182880" lvl="1" indent="-342900" defTabSz="457200">
              <a:spcBef>
                <a:spcPct val="20000"/>
              </a:spcBef>
              <a:buBlip>
                <a:blip r:embed="rId3"/>
              </a:buBlip>
            </a:pPr>
            <a:r>
              <a:rPr lang="en-US" sz="2000" dirty="0"/>
              <a:t>Analog Outputs</a:t>
            </a:r>
          </a:p>
          <a:p>
            <a:pPr marL="182880" lvl="1" indent="-342900" defTabSz="457200">
              <a:spcBef>
                <a:spcPct val="20000"/>
              </a:spcBef>
              <a:buBlip>
                <a:blip r:embed="rId3"/>
              </a:buBlip>
            </a:pPr>
            <a:r>
              <a:rPr lang="en-US" sz="2000" dirty="0"/>
              <a:t>Information</a:t>
            </a:r>
          </a:p>
          <a:p>
            <a:pPr marL="182880" lvl="1" indent="-342900" defTabSz="457200">
              <a:spcBef>
                <a:spcPct val="20000"/>
              </a:spcBef>
              <a:buBlip>
                <a:blip r:embed="rId3"/>
              </a:buBlip>
            </a:pPr>
            <a:r>
              <a:rPr lang="en-US" sz="2000" dirty="0"/>
              <a:t>Relay Outputs</a:t>
            </a:r>
          </a:p>
          <a:p>
            <a:pPr marL="182880" lvl="1" indent="-342900" defTabSz="457200">
              <a:spcBef>
                <a:spcPct val="20000"/>
              </a:spcBef>
              <a:buBlip>
                <a:blip r:embed="rId3"/>
              </a:buBlip>
            </a:pPr>
            <a:r>
              <a:rPr lang="en-US" sz="2000" dirty="0"/>
              <a:t>Schedule</a:t>
            </a:r>
          </a:p>
          <a:p>
            <a:pPr marL="182880" lvl="1" indent="-342900" defTabSz="457200">
              <a:spcBef>
                <a:spcPct val="20000"/>
              </a:spcBef>
              <a:buBlip>
                <a:blip r:embed="rId3"/>
              </a:buBlip>
            </a:pPr>
            <a:r>
              <a:rPr lang="en-US" sz="2000" dirty="0"/>
              <a:t>Sensor Inputs</a:t>
            </a:r>
          </a:p>
          <a:p>
            <a:pPr marL="182880" lvl="1" indent="-342900" defTabSz="457200">
              <a:spcBef>
                <a:spcPct val="20000"/>
              </a:spcBef>
              <a:buBlip>
                <a:blip r:embed="rId3"/>
              </a:buBlip>
            </a:pPr>
            <a:r>
              <a:rPr lang="en-US" sz="2000" dirty="0"/>
              <a:t>Service</a:t>
            </a:r>
          </a:p>
          <a:p>
            <a:pPr marL="182880" lvl="1" indent="-342900" defTabSz="457200">
              <a:spcBef>
                <a:spcPct val="20000"/>
              </a:spcBef>
              <a:buBlip>
                <a:blip r:embed="rId3"/>
              </a:buBlip>
            </a:pPr>
            <a:r>
              <a:rPr lang="en-US" sz="2000" dirty="0"/>
              <a:t>Set points</a:t>
            </a:r>
          </a:p>
          <a:p>
            <a:pPr marL="182880" lvl="1" indent="-342900" defTabSz="457200">
              <a:spcBef>
                <a:spcPct val="20000"/>
              </a:spcBef>
              <a:buBlip>
                <a:blip r:embed="rId3"/>
              </a:buBlip>
            </a:pPr>
            <a:r>
              <a:rPr lang="en-US" sz="2000" dirty="0"/>
              <a:t>System Status</a:t>
            </a:r>
          </a:p>
          <a:p>
            <a:pPr marL="182880" lvl="1" indent="-342900" defTabSz="457200">
              <a:spcBef>
                <a:spcPct val="20000"/>
              </a:spcBef>
              <a:buBlip>
                <a:blip r:embed="rId3"/>
              </a:buBlip>
            </a:pPr>
            <a:r>
              <a:rPr lang="en-US" sz="2000" dirty="0"/>
              <a:t>Boiler Status</a:t>
            </a:r>
          </a:p>
          <a:p>
            <a:pPr marL="182880" lvl="1" indent="-342900" defTabSz="457200">
              <a:lnSpc>
                <a:spcPts val="2300"/>
              </a:lnSpc>
              <a:buBlip>
                <a:blip r:embed="rId3"/>
              </a:buBlip>
            </a:pPr>
            <a:r>
              <a:rPr lang="en-US" sz="2000" dirty="0"/>
              <a:t>Unit Status </a:t>
            </a:r>
          </a:p>
          <a:p>
            <a:pPr marL="0" lvl="1" defTabSz="457200">
              <a:lnSpc>
                <a:spcPts val="2300"/>
              </a:lnSpc>
            </a:pPr>
            <a:r>
              <a:rPr lang="en-US" sz="2000" dirty="0"/>
              <a:t>     (RTU Only)</a:t>
            </a:r>
          </a:p>
          <a:p>
            <a:pPr marL="182880" lvl="1" indent="-342900" defTabSz="457200">
              <a:spcBef>
                <a:spcPts val="600"/>
              </a:spcBef>
              <a:buBlip>
                <a:blip r:embed="rId3"/>
              </a:buBlip>
            </a:pPr>
            <a:r>
              <a:rPr lang="en-US" sz="2000" dirty="0"/>
              <a:t>Heat Status </a:t>
            </a:r>
          </a:p>
          <a:p>
            <a:pPr marL="0" lvl="1" defTabSz="457200">
              <a:lnSpc>
                <a:spcPts val="2300"/>
              </a:lnSpc>
            </a:pPr>
            <a:r>
              <a:rPr lang="en-US" sz="2000" dirty="0"/>
              <a:t>     (RTU Only)</a:t>
            </a:r>
          </a:p>
        </p:txBody>
      </p:sp>
      <p:sp>
        <p:nvSpPr>
          <p:cNvPr id="7" name="Rectangle 6"/>
          <p:cNvSpPr/>
          <p:nvPr/>
        </p:nvSpPr>
        <p:spPr>
          <a:xfrm>
            <a:off x="460513" y="3816626"/>
            <a:ext cx="7315200" cy="523220"/>
          </a:xfrm>
          <a:prstGeom prst="rect">
            <a:avLst/>
          </a:prstGeom>
        </p:spPr>
        <p:txBody>
          <a:bodyPr wrap="square">
            <a:spAutoFit/>
          </a:bodyPr>
          <a:lstStyle/>
          <a:p>
            <a:pPr marL="457200" indent="-457200">
              <a:spcBef>
                <a:spcPct val="20000"/>
              </a:spcBef>
              <a:buFont typeface="Arial" panose="020B0604020202020204" pitchFamily="34" charset="0"/>
              <a:buChar char="•"/>
            </a:pPr>
            <a:r>
              <a:rPr lang="en-US" sz="2800" dirty="0"/>
              <a:t>List of frames: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522492"/>
            <a:ext cx="4925989" cy="121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910387" y="2522492"/>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7062787" y="2522492"/>
            <a:ext cx="228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796087" y="2446292"/>
            <a:ext cx="5334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522492"/>
            <a:ext cx="4925989" cy="1211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22491"/>
            <a:ext cx="4925989" cy="121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9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additive="base">
                                        <p:cTn id="3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additive="base">
                                        <p:cTn id="3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 end="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additive="base">
                                        <p:cTn id="4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 calcmode="lin" valueType="num">
                                      <p:cBhvr additive="base">
                                        <p:cTn id="4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 calcmode="lin" valueType="num">
                                      <p:cBhvr additive="base">
                                        <p:cTn id="5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 calcmode="lin" valueType="num">
                                      <p:cBhvr additive="base">
                                        <p:cTn id="6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
                                            <p:txEl>
                                              <p:pRg st="7" end="7"/>
                                            </p:txEl>
                                          </p:spTgt>
                                        </p:tgtEl>
                                        <p:attrNameLst>
                                          <p:attrName>style.visibility</p:attrName>
                                        </p:attrNameLst>
                                      </p:cBhvr>
                                      <p:to>
                                        <p:strVal val="visible"/>
                                      </p:to>
                                    </p:set>
                                    <p:anim calcmode="lin" valueType="num">
                                      <p:cBhvr additive="base">
                                        <p:cTn id="6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
                                            <p:txEl>
                                              <p:pRg st="8" end="8"/>
                                            </p:txEl>
                                          </p:spTgt>
                                        </p:tgtEl>
                                        <p:attrNameLst>
                                          <p:attrName>style.visibility</p:attrName>
                                        </p:attrNameLst>
                                      </p:cBhvr>
                                      <p:to>
                                        <p:strVal val="visible"/>
                                      </p:to>
                                    </p:set>
                                    <p:anim calcmode="lin" valueType="num">
                                      <p:cBhvr additive="base">
                                        <p:cTn id="6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
                                            <p:txEl>
                                              <p:pRg st="9" end="9"/>
                                            </p:txEl>
                                          </p:spTgt>
                                        </p:tgtEl>
                                        <p:attrNameLst>
                                          <p:attrName>style.visibility</p:attrName>
                                        </p:attrNameLst>
                                      </p:cBhvr>
                                      <p:to>
                                        <p:strVal val="visible"/>
                                      </p:to>
                                    </p:set>
                                    <p:anim calcmode="lin" valueType="num">
                                      <p:cBhvr additive="base">
                                        <p:cTn id="7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 calcmode="lin" valueType="num">
                                      <p:cBhvr additive="base">
                                        <p:cTn id="7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
                                            <p:txEl>
                                              <p:pRg st="11" end="11"/>
                                            </p:txEl>
                                          </p:spTgt>
                                        </p:tgtEl>
                                        <p:attrNameLst>
                                          <p:attrName>style.visibility</p:attrName>
                                        </p:attrNameLst>
                                      </p:cBhvr>
                                      <p:to>
                                        <p:strVal val="visible"/>
                                      </p:to>
                                    </p:set>
                                    <p:anim calcmode="lin" valueType="num">
                                      <p:cBhvr additive="base">
                                        <p:cTn id="8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
                                            <p:txEl>
                                              <p:pRg st="12" end="12"/>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4" grpId="0" animBg="1"/>
      <p:bldP spid="14" grpId="1"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8F16E1-14B7-4BA5-B286-2C92CBA42160}"/>
              </a:ext>
            </a:extLst>
          </p:cNvPr>
          <p:cNvPicPr>
            <a:picLocks noChangeAspect="1"/>
          </p:cNvPicPr>
          <p:nvPr/>
        </p:nvPicPr>
        <p:blipFill>
          <a:blip r:embed="rId2"/>
          <a:stretch>
            <a:fillRect/>
          </a:stretch>
        </p:blipFill>
        <p:spPr>
          <a:xfrm>
            <a:off x="6297706" y="1096384"/>
            <a:ext cx="2736533" cy="2185988"/>
          </a:xfrm>
          <a:prstGeom prst="rect">
            <a:avLst/>
          </a:prstGeom>
        </p:spPr>
      </p:pic>
      <p:pic>
        <p:nvPicPr>
          <p:cNvPr id="4" name="Picture 3">
            <a:extLst>
              <a:ext uri="{FF2B5EF4-FFF2-40B4-BE49-F238E27FC236}">
                <a16:creationId xmlns:a16="http://schemas.microsoft.com/office/drawing/2014/main" id="{8CDA9711-1A0D-497C-B61A-C6F2C671D329}"/>
              </a:ext>
            </a:extLst>
          </p:cNvPr>
          <p:cNvPicPr>
            <a:picLocks noChangeAspect="1"/>
          </p:cNvPicPr>
          <p:nvPr/>
        </p:nvPicPr>
        <p:blipFill>
          <a:blip r:embed="rId3"/>
          <a:stretch>
            <a:fillRect/>
          </a:stretch>
        </p:blipFill>
        <p:spPr>
          <a:xfrm>
            <a:off x="6297706" y="1096384"/>
            <a:ext cx="2736533" cy="2185988"/>
          </a:xfrm>
          <a:prstGeom prst="rect">
            <a:avLst/>
          </a:prstGeom>
        </p:spPr>
      </p:pic>
      <p:sp>
        <p:nvSpPr>
          <p:cNvPr id="3" name="Title 2"/>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rPr>
              <a:t>Hide/Show Rows</a:t>
            </a:r>
          </a:p>
        </p:txBody>
      </p:sp>
      <p:grpSp>
        <p:nvGrpSpPr>
          <p:cNvPr id="15" name="Group 14"/>
          <p:cNvGrpSpPr/>
          <p:nvPr/>
        </p:nvGrpSpPr>
        <p:grpSpPr>
          <a:xfrm>
            <a:off x="187090" y="1065634"/>
            <a:ext cx="6213710" cy="1569660"/>
            <a:chOff x="187090" y="1065634"/>
            <a:chExt cx="6213710" cy="1569660"/>
          </a:xfrm>
        </p:grpSpPr>
        <p:sp>
          <p:nvSpPr>
            <p:cNvPr id="10" name="Rectangle 9"/>
            <p:cNvSpPr/>
            <p:nvPr/>
          </p:nvSpPr>
          <p:spPr>
            <a:xfrm>
              <a:off x="187090" y="1065634"/>
              <a:ext cx="5605743" cy="1569660"/>
            </a:xfrm>
            <a:prstGeom prst="rect">
              <a:avLst/>
            </a:prstGeom>
          </p:spPr>
          <p:txBody>
            <a:bodyPr wrap="square">
              <a:spAutoFit/>
            </a:bodyPr>
            <a:lstStyle/>
            <a:p>
              <a:pPr marL="457200" indent="-457200">
                <a:buFont typeface="Arial" panose="020B0604020202020204" pitchFamily="34" charset="0"/>
                <a:buChar char="•"/>
              </a:pPr>
              <a:r>
                <a:rPr lang="en-US" sz="2400" dirty="0"/>
                <a:t>The ‘</a:t>
              </a:r>
              <a:r>
                <a:rPr lang="en-US" sz="2400" b="1" dirty="0"/>
                <a:t>Hide/Show’ </a:t>
              </a:r>
              <a:r>
                <a:rPr lang="en-US" sz="2400" dirty="0"/>
                <a:t>icon toggles the visibility of inputs/outputs displayed on the screen. In this example things relating to circuit #1 are selected. </a:t>
              </a:r>
            </a:p>
          </p:txBody>
        </p:sp>
        <p:cxnSp>
          <p:nvCxnSpPr>
            <p:cNvPr id="13" name="Straight Arrow Connector 12"/>
            <p:cNvCxnSpPr>
              <a:cxnSpLocks/>
            </p:cNvCxnSpPr>
            <p:nvPr/>
          </p:nvCxnSpPr>
          <p:spPr>
            <a:xfrm>
              <a:off x="4993341" y="1308847"/>
              <a:ext cx="1407459" cy="36755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87090" y="4290609"/>
            <a:ext cx="6110616" cy="2277650"/>
            <a:chOff x="557491" y="3610984"/>
            <a:chExt cx="6110616" cy="2277650"/>
          </a:xfrm>
        </p:grpSpPr>
        <p:sp>
          <p:nvSpPr>
            <p:cNvPr id="11" name="Rectangle 10"/>
            <p:cNvSpPr/>
            <p:nvPr/>
          </p:nvSpPr>
          <p:spPr>
            <a:xfrm>
              <a:off x="557491" y="3610984"/>
              <a:ext cx="5605743" cy="578429"/>
            </a:xfrm>
            <a:prstGeom prst="rect">
              <a:avLst/>
            </a:prstGeom>
          </p:spPr>
          <p:txBody>
            <a:bodyPr wrap="square" numCol="1">
              <a:noAutofit/>
            </a:bodyPr>
            <a:lstStyle/>
            <a:p>
              <a:pPr marL="342900" indent="-342900">
                <a:spcBef>
                  <a:spcPct val="20000"/>
                </a:spcBef>
                <a:buFont typeface="Arial" panose="020B0604020202020204" pitchFamily="34" charset="0"/>
                <a:buChar char="•"/>
              </a:pPr>
              <a:r>
                <a:rPr lang="en-US" sz="2400" dirty="0"/>
                <a:t>The Hide/Show column is located in the:</a:t>
              </a:r>
            </a:p>
          </p:txBody>
        </p:sp>
        <p:sp>
          <p:nvSpPr>
            <p:cNvPr id="14" name="TextBox 13"/>
            <p:cNvSpPr txBox="1"/>
            <p:nvPr/>
          </p:nvSpPr>
          <p:spPr>
            <a:xfrm>
              <a:off x="1257907" y="4171241"/>
              <a:ext cx="5410200" cy="1717393"/>
            </a:xfrm>
            <a:prstGeom prst="rect">
              <a:avLst/>
            </a:prstGeom>
            <a:noFill/>
          </p:spPr>
          <p:txBody>
            <a:bodyPr wrap="square" rtlCol="0">
              <a:spAutoFit/>
            </a:bodyPr>
            <a:lstStyle/>
            <a:p>
              <a:pPr marL="342900" lvl="1" indent="-342900">
                <a:spcBef>
                  <a:spcPct val="20000"/>
                </a:spcBef>
                <a:buBlip>
                  <a:blip r:embed="rId4"/>
                </a:buBlip>
              </a:pPr>
              <a:r>
                <a:rPr lang="en-US" sz="2400" dirty="0"/>
                <a:t>Analog Outputs frame</a:t>
              </a:r>
            </a:p>
            <a:p>
              <a:pPr marL="800100" lvl="1" indent="-342900">
                <a:spcBef>
                  <a:spcPct val="20000"/>
                </a:spcBef>
                <a:buBlip>
                  <a:blip r:embed="rId4"/>
                </a:buBlip>
              </a:pPr>
              <a:r>
                <a:rPr lang="en-US" sz="2400" dirty="0"/>
                <a:t>Relay Output frame</a:t>
              </a:r>
            </a:p>
            <a:p>
              <a:pPr marL="1714500" lvl="3" indent="-342900">
                <a:spcBef>
                  <a:spcPct val="20000"/>
                </a:spcBef>
                <a:buBlip>
                  <a:blip r:embed="rId4"/>
                </a:buBlip>
              </a:pPr>
              <a:r>
                <a:rPr lang="en-US" sz="2400" dirty="0"/>
                <a:t>Sensor Inputs frame</a:t>
              </a:r>
            </a:p>
            <a:p>
              <a:endParaRPr lang="en-US" sz="2400" dirty="0"/>
            </a:p>
          </p:txBody>
        </p:sp>
      </p:grpSp>
      <p:sp>
        <p:nvSpPr>
          <p:cNvPr id="5" name="TextBox 4">
            <a:extLst>
              <a:ext uri="{FF2B5EF4-FFF2-40B4-BE49-F238E27FC236}">
                <a16:creationId xmlns:a16="http://schemas.microsoft.com/office/drawing/2014/main" id="{DD534C34-3A0F-49DD-B515-4C5CBC97FF54}"/>
              </a:ext>
            </a:extLst>
          </p:cNvPr>
          <p:cNvSpPr txBox="1"/>
          <p:nvPr/>
        </p:nvSpPr>
        <p:spPr>
          <a:xfrm>
            <a:off x="187090" y="2635294"/>
            <a:ext cx="5354671" cy="830997"/>
          </a:xfrm>
          <a:prstGeom prst="rect">
            <a:avLst/>
          </a:prstGeom>
          <a:noFill/>
        </p:spPr>
        <p:txBody>
          <a:bodyPr wrap="none" rtlCol="0">
            <a:spAutoFit/>
          </a:bodyPr>
          <a:lstStyle/>
          <a:p>
            <a:pPr marL="285750" indent="-285750">
              <a:buFont typeface="Arial" panose="020B0604020202020204" pitchFamily="34" charset="0"/>
              <a:buChar char="•"/>
            </a:pPr>
            <a:r>
              <a:rPr lang="en-US" sz="2400" dirty="0"/>
              <a:t>Then click the “eye” and all unselected </a:t>
            </a:r>
            <a:br>
              <a:rPr lang="en-US" sz="2400" dirty="0"/>
            </a:br>
            <a:r>
              <a:rPr lang="en-US" sz="2400" dirty="0"/>
              <a:t>items will be hidden. </a:t>
            </a:r>
          </a:p>
        </p:txBody>
      </p:sp>
      <p:sp>
        <p:nvSpPr>
          <p:cNvPr id="7" name="TextBox 6">
            <a:extLst>
              <a:ext uri="{FF2B5EF4-FFF2-40B4-BE49-F238E27FC236}">
                <a16:creationId xmlns:a16="http://schemas.microsoft.com/office/drawing/2014/main" id="{B9BB166D-F7FB-4C9C-84F3-50AFDED89B5E}"/>
              </a:ext>
            </a:extLst>
          </p:cNvPr>
          <p:cNvSpPr txBox="1"/>
          <p:nvPr/>
        </p:nvSpPr>
        <p:spPr>
          <a:xfrm>
            <a:off x="187090" y="3459612"/>
            <a:ext cx="5974841" cy="830997"/>
          </a:xfrm>
          <a:prstGeom prst="rect">
            <a:avLst/>
          </a:prstGeom>
          <a:noFill/>
        </p:spPr>
        <p:txBody>
          <a:bodyPr wrap="none" rtlCol="0">
            <a:spAutoFit/>
          </a:bodyPr>
          <a:lstStyle/>
          <a:p>
            <a:pPr marL="342900" indent="-342900">
              <a:buFont typeface="Arial" panose="020B0604020202020204" pitchFamily="34" charset="0"/>
              <a:buChar char="•"/>
            </a:pPr>
            <a:r>
              <a:rPr lang="en-US" sz="2400" dirty="0"/>
              <a:t>Click the “eye” again </a:t>
            </a:r>
            <a:br>
              <a:rPr lang="en-US" sz="2400" dirty="0"/>
            </a:br>
            <a:r>
              <a:rPr lang="en-US" sz="2400" dirty="0"/>
              <a:t>to bring all unselected items back into view.</a:t>
            </a:r>
          </a:p>
        </p:txBody>
      </p:sp>
      <p:sp>
        <p:nvSpPr>
          <p:cNvPr id="8" name="Rectangle 7">
            <a:extLst>
              <a:ext uri="{FF2B5EF4-FFF2-40B4-BE49-F238E27FC236}">
                <a16:creationId xmlns:a16="http://schemas.microsoft.com/office/drawing/2014/main" id="{5A5450DD-5269-47A0-A280-C4C8962FB8A8}"/>
              </a:ext>
            </a:extLst>
          </p:cNvPr>
          <p:cNvSpPr/>
          <p:nvPr/>
        </p:nvSpPr>
        <p:spPr>
          <a:xfrm>
            <a:off x="6436719" y="1833787"/>
            <a:ext cx="143375" cy="1290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6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5"/>
                                        </p:tgtEl>
                                        <p:attrNameLst>
                                          <p:attrName>ppt_c</p:attrName>
                                        </p:attrNameLst>
                                      </p:cBhvr>
                                      <p:to>
                                        <a:schemeClr val="accent1"/>
                                      </p:to>
                                    </p:animClr>
                                  </p:sub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14" presetClass="entr" presetSubtype="1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6200"/>
            <a:ext cx="8229600" cy="1143000"/>
          </a:xfrm>
        </p:spPr>
        <p:txBody>
          <a:bodyPr>
            <a:normAutofit/>
          </a:bodyPr>
          <a:lstStyle/>
          <a:p>
            <a:r>
              <a:rPr lang="en-US" sz="3600" dirty="0">
                <a:solidFill>
                  <a:srgbClr val="0070C0"/>
                </a:solidFill>
                <a:latin typeface="Arial Rounded MT Bold" panose="020F0704030504030204" pitchFamily="34" charset="0"/>
              </a:rPr>
              <a:t>Relay</a:t>
            </a:r>
            <a:r>
              <a:rPr lang="en-US" sz="3600" dirty="0">
                <a:solidFill>
                  <a:srgbClr val="0070C0"/>
                </a:solidFill>
              </a:rPr>
              <a:t> Outputs Frame</a:t>
            </a:r>
          </a:p>
        </p:txBody>
      </p:sp>
      <p:sp>
        <p:nvSpPr>
          <p:cNvPr id="5" name="Content Placeholder 2"/>
          <p:cNvSpPr txBox="1">
            <a:spLocks/>
          </p:cNvSpPr>
          <p:nvPr/>
        </p:nvSpPr>
        <p:spPr>
          <a:xfrm>
            <a:off x="1295400" y="914400"/>
            <a:ext cx="7315200" cy="48768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Displays the status of all relay outputs</a:t>
            </a:r>
          </a:p>
          <a:p>
            <a:pPr marL="0" indent="0">
              <a:buNone/>
            </a:pPr>
            <a:endParaRPr lang="en-US" sz="2000" dirty="0"/>
          </a:p>
          <a:p>
            <a:endParaRPr lang="en-US" sz="2800" dirty="0"/>
          </a:p>
          <a:p>
            <a:endParaRPr lang="en-US"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4887" y="1466850"/>
            <a:ext cx="7200898"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1000" y="5314146"/>
            <a:ext cx="8610600" cy="707886"/>
          </a:xfrm>
          <a:prstGeom prst="rect">
            <a:avLst/>
          </a:prstGeom>
        </p:spPr>
        <p:txBody>
          <a:bodyPr wrap="square">
            <a:spAutoFit/>
          </a:bodyPr>
          <a:lstStyle/>
          <a:p>
            <a:pPr marL="457200" indent="-457200">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Hide/Show rows can be toggled off and on as was shown in the Hide/Show screen shot.</a:t>
            </a:r>
          </a:p>
        </p:txBody>
      </p:sp>
    </p:spTree>
    <p:extLst>
      <p:ext uri="{BB962C8B-B14F-4D97-AF65-F5344CB8AC3E}">
        <p14:creationId xmlns:p14="http://schemas.microsoft.com/office/powerpoint/2010/main" val="330815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76200"/>
            <a:ext cx="8229600" cy="1143000"/>
          </a:xfrm>
        </p:spPr>
        <p:txBody>
          <a:bodyPr>
            <a:normAutofit/>
          </a:bodyPr>
          <a:lstStyle/>
          <a:p>
            <a:r>
              <a:rPr lang="en-US" sz="3600" dirty="0">
                <a:solidFill>
                  <a:srgbClr val="0070C0"/>
                </a:solidFill>
                <a:latin typeface="Arial Rounded MT Bold" panose="020F0704030504030204" pitchFamily="34" charset="0"/>
              </a:rPr>
              <a:t>Analog</a:t>
            </a:r>
            <a:r>
              <a:rPr lang="en-US" sz="3600" dirty="0">
                <a:solidFill>
                  <a:srgbClr val="0070C0"/>
                </a:solidFill>
              </a:rPr>
              <a:t> Outputs Frame</a:t>
            </a:r>
          </a:p>
        </p:txBody>
      </p:sp>
      <p:sp>
        <p:nvSpPr>
          <p:cNvPr id="5" name="Content Placeholder 2"/>
          <p:cNvSpPr txBox="1">
            <a:spLocks/>
          </p:cNvSpPr>
          <p:nvPr/>
        </p:nvSpPr>
        <p:spPr>
          <a:xfrm>
            <a:off x="1295400" y="914400"/>
            <a:ext cx="7315200" cy="48768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Displays the status of </a:t>
            </a:r>
            <a:r>
              <a:rPr lang="en-US" sz="2800"/>
              <a:t>all Analog </a:t>
            </a:r>
            <a:r>
              <a:rPr lang="en-US" sz="2800" dirty="0"/>
              <a:t>outputs</a:t>
            </a:r>
          </a:p>
          <a:p>
            <a:pPr marL="0" indent="0">
              <a:buNone/>
            </a:pPr>
            <a:endParaRPr lang="en-US" sz="2000" dirty="0"/>
          </a:p>
          <a:p>
            <a:endParaRPr lang="en-US" sz="2800" dirty="0"/>
          </a:p>
          <a:p>
            <a:endParaRPr lang="en-US" dirty="0"/>
          </a:p>
        </p:txBody>
      </p:sp>
      <p:sp>
        <p:nvSpPr>
          <p:cNvPr id="6" name="Rectangle 5"/>
          <p:cNvSpPr/>
          <p:nvPr/>
        </p:nvSpPr>
        <p:spPr>
          <a:xfrm>
            <a:off x="447261" y="4953000"/>
            <a:ext cx="8610600" cy="707886"/>
          </a:xfrm>
          <a:prstGeom prst="rect">
            <a:avLst/>
          </a:prstGeom>
        </p:spPr>
        <p:txBody>
          <a:bodyPr wrap="square">
            <a:spAutoFit/>
          </a:bodyPr>
          <a:lstStyle/>
          <a:p>
            <a:pPr marL="457200" indent="-457200">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Hide/Show rows can be toggled off and on as was shown in the Hide/Show screen shot.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752600"/>
            <a:ext cx="8295518" cy="3200400"/>
          </a:xfrm>
          <a:prstGeom prst="rect">
            <a:avLst/>
          </a:prstGeom>
        </p:spPr>
      </p:pic>
    </p:spTree>
    <p:extLst>
      <p:ext uri="{BB962C8B-B14F-4D97-AF65-F5344CB8AC3E}">
        <p14:creationId xmlns:p14="http://schemas.microsoft.com/office/powerpoint/2010/main" val="15309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1143000"/>
          </a:xfrm>
        </p:spPr>
        <p:txBody>
          <a:bodyPr>
            <a:normAutofit/>
          </a:bodyPr>
          <a:lstStyle/>
          <a:p>
            <a:r>
              <a:rPr lang="en-US" sz="3600" dirty="0">
                <a:solidFill>
                  <a:srgbClr val="0070C0"/>
                </a:solidFill>
              </a:rPr>
              <a:t>Sensor Inputs Frame</a:t>
            </a:r>
          </a:p>
        </p:txBody>
      </p:sp>
      <p:sp>
        <p:nvSpPr>
          <p:cNvPr id="5" name="Content Placeholder 2"/>
          <p:cNvSpPr txBox="1">
            <a:spLocks/>
          </p:cNvSpPr>
          <p:nvPr/>
        </p:nvSpPr>
        <p:spPr>
          <a:xfrm>
            <a:off x="481907" y="1012448"/>
            <a:ext cx="7315200" cy="41910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Displays the status of all sensor inputs</a:t>
            </a:r>
          </a:p>
          <a:p>
            <a:pPr marL="0" indent="0">
              <a:buNone/>
            </a:pPr>
            <a:endParaRPr lang="en-US" sz="2000" dirty="0"/>
          </a:p>
          <a:p>
            <a:endParaRPr lang="en-US" sz="2800" dirty="0"/>
          </a:p>
          <a:p>
            <a:endParaRPr lang="en-US"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1907" y="1715345"/>
            <a:ext cx="8052493" cy="296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69009" y="4953000"/>
            <a:ext cx="8610600" cy="892552"/>
          </a:xfrm>
          <a:prstGeom prst="rect">
            <a:avLst/>
          </a:prstGeom>
        </p:spPr>
        <p:txBody>
          <a:bodyPr wrap="square">
            <a:spAutoFit/>
          </a:bodyPr>
          <a:lstStyle/>
          <a:p>
            <a:pPr marL="457200" indent="-457200">
              <a:spcBef>
                <a:spcPct val="20000"/>
              </a:spcBef>
              <a:buFont typeface="Arial" panose="020B0604020202020204" pitchFamily="34" charset="0"/>
              <a:buChar char="•"/>
            </a:pPr>
            <a:r>
              <a:rPr lang="en-US" sz="2000" dirty="0">
                <a:latin typeface="Arial" panose="020B0604020202020204" pitchFamily="34" charset="0"/>
                <a:cs typeface="Arial" panose="020B0604020202020204" pitchFamily="34" charset="0"/>
              </a:rPr>
              <a:t>Hide</a:t>
            </a:r>
            <a:r>
              <a:rPr lang="en-US" sz="2400" dirty="0"/>
              <a:t>/Show rows can be toggled off and on as was shown in the Hide/Show screen shot</a:t>
            </a:r>
            <a:r>
              <a:rPr lang="en-US" sz="2800" dirty="0"/>
              <a:t>.</a:t>
            </a:r>
          </a:p>
        </p:txBody>
      </p:sp>
    </p:spTree>
    <p:extLst>
      <p:ext uri="{BB962C8B-B14F-4D97-AF65-F5344CB8AC3E}">
        <p14:creationId xmlns:p14="http://schemas.microsoft.com/office/powerpoint/2010/main" val="31626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4610" y="228600"/>
            <a:ext cx="8894780" cy="457200"/>
          </a:xfrm>
        </p:spPr>
        <p:txBody>
          <a:bodyPr>
            <a:normAutofit fontScale="90000"/>
          </a:bodyPr>
          <a:lstStyle/>
          <a:p>
            <a:r>
              <a:rPr lang="en-US" dirty="0">
                <a:solidFill>
                  <a:srgbClr val="0070C0"/>
                </a:solidFill>
                <a:latin typeface="Arial Rounded MT Bold"/>
              </a:rPr>
              <a:t>Intro to MCS Connect</a:t>
            </a:r>
          </a:p>
        </p:txBody>
      </p:sp>
      <p:sp>
        <p:nvSpPr>
          <p:cNvPr id="3" name="Content Placeholder 2"/>
          <p:cNvSpPr>
            <a:spLocks noGrp="1"/>
          </p:cNvSpPr>
          <p:nvPr>
            <p:ph idx="1"/>
          </p:nvPr>
        </p:nvSpPr>
        <p:spPr>
          <a:xfrm>
            <a:off x="762000" y="990600"/>
            <a:ext cx="7620000" cy="5029200"/>
          </a:xfrm>
        </p:spPr>
        <p:txBody>
          <a:bodyPr>
            <a:normAutofit lnSpcReduction="10000"/>
          </a:bodyPr>
          <a:lstStyle/>
          <a:p>
            <a:r>
              <a:rPr lang="en-US" sz="2800" dirty="0"/>
              <a:t>Windows®-based </a:t>
            </a:r>
            <a:r>
              <a:rPr lang="en-US" sz="1800" dirty="0"/>
              <a:t>(Windows® XP thru win 10)(.exe File)</a:t>
            </a:r>
          </a:p>
          <a:p>
            <a:r>
              <a:rPr lang="en-US" sz="2800" dirty="0"/>
              <a:t>Software written in Java</a:t>
            </a:r>
          </a:p>
          <a:p>
            <a:r>
              <a:rPr lang="en-US" sz="2800" dirty="0"/>
              <a:t>Linux version for touchscreens</a:t>
            </a:r>
            <a:r>
              <a:rPr lang="en-US" sz="1800" dirty="0"/>
              <a:t>(7, 10.1, 15.4 inch)(.jar File)</a:t>
            </a:r>
          </a:p>
          <a:p>
            <a:r>
              <a:rPr lang="en-US" sz="2800" dirty="0"/>
              <a:t>Window frames with values updated in real time</a:t>
            </a:r>
          </a:p>
          <a:p>
            <a:r>
              <a:rPr lang="en-US" sz="2800" dirty="0"/>
              <a:t>Updated approximately every 1 to 3 seconds</a:t>
            </a:r>
          </a:p>
          <a:p>
            <a:r>
              <a:rPr lang="en-US" sz="2800" dirty="0"/>
              <a:t>Supports up to 40 MCS controllers</a:t>
            </a:r>
          </a:p>
          <a:p>
            <a:r>
              <a:rPr lang="en-US" sz="2800" dirty="0"/>
              <a:t>Status, Trending/Graphs, Schedules</a:t>
            </a:r>
          </a:p>
          <a:p>
            <a:r>
              <a:rPr lang="en-US" sz="2800" dirty="0"/>
              <a:t>Transmit / Receive Configuration </a:t>
            </a:r>
            <a:r>
              <a:rPr lang="en-US" sz="1800" dirty="0"/>
              <a:t>(.cfg File)</a:t>
            </a:r>
          </a:p>
          <a:p>
            <a:r>
              <a:rPr lang="en-US" sz="2800" dirty="0"/>
              <a:t>Load Firmware </a:t>
            </a:r>
            <a:r>
              <a:rPr lang="en-US" sz="1800" dirty="0"/>
              <a:t>(.hex File)</a:t>
            </a:r>
          </a:p>
          <a:p>
            <a:r>
              <a:rPr lang="en-US" sz="2800" dirty="0"/>
              <a:t>Expanded Graphing</a:t>
            </a:r>
          </a:p>
          <a:p>
            <a:pPr marL="0" indent="0">
              <a:buNone/>
            </a:pPr>
            <a:endParaRPr lang="en-US" sz="2800" dirty="0"/>
          </a:p>
          <a:p>
            <a:endParaRPr lang="en-US" dirty="0"/>
          </a:p>
        </p:txBody>
      </p:sp>
    </p:spTree>
    <p:extLst>
      <p:ext uri="{BB962C8B-B14F-4D97-AF65-F5344CB8AC3E}">
        <p14:creationId xmlns:p14="http://schemas.microsoft.com/office/powerpoint/2010/main" val="173270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68941" y="35859"/>
            <a:ext cx="8229600" cy="1030941"/>
          </a:xfrm>
        </p:spPr>
        <p:txBody>
          <a:bodyPr>
            <a:normAutofit/>
          </a:bodyPr>
          <a:lstStyle/>
          <a:p>
            <a:r>
              <a:rPr lang="en-US" sz="3600" dirty="0">
                <a:solidFill>
                  <a:srgbClr val="0070C0"/>
                </a:solidFill>
                <a:latin typeface="Arial Rounded MT Bold" panose="020F0704030504030204" pitchFamily="34" charset="0"/>
              </a:rPr>
              <a:t>Information Frame</a:t>
            </a:r>
          </a:p>
        </p:txBody>
      </p:sp>
      <p:sp>
        <p:nvSpPr>
          <p:cNvPr id="5" name="Content Placeholder 2"/>
          <p:cNvSpPr txBox="1">
            <a:spLocks/>
          </p:cNvSpPr>
          <p:nvPr/>
        </p:nvSpPr>
        <p:spPr>
          <a:xfrm>
            <a:off x="533400" y="1027355"/>
            <a:ext cx="8077200" cy="1182445"/>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Gives the most recent messages to the user including frame information and connection status</a:t>
            </a:r>
          </a:p>
          <a:p>
            <a:pPr marL="0" indent="0">
              <a:buNone/>
            </a:pPr>
            <a:endParaRPr lang="en-US" sz="2000" dirty="0"/>
          </a:p>
          <a:p>
            <a:endParaRPr lang="en-US" sz="2800" dirty="0"/>
          </a:p>
          <a:p>
            <a:endParaRPr lang="en-US" dirty="0"/>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590800"/>
            <a:ext cx="6980001" cy="1414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371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1143000"/>
          </a:xfrm>
        </p:spPr>
        <p:txBody>
          <a:bodyPr>
            <a:normAutofit/>
          </a:bodyPr>
          <a:lstStyle/>
          <a:p>
            <a:r>
              <a:rPr lang="en-US" sz="3600" dirty="0">
                <a:solidFill>
                  <a:srgbClr val="0070C0"/>
                </a:solidFill>
                <a:latin typeface="Arial Rounded MT Bold" panose="020F0704030504030204" pitchFamily="34" charset="0"/>
              </a:rPr>
              <a:t>Schedule Frame</a:t>
            </a:r>
          </a:p>
        </p:txBody>
      </p:sp>
      <p:sp>
        <p:nvSpPr>
          <p:cNvPr id="5" name="Content Placeholder 2"/>
          <p:cNvSpPr txBox="1">
            <a:spLocks/>
          </p:cNvSpPr>
          <p:nvPr/>
        </p:nvSpPr>
        <p:spPr>
          <a:xfrm>
            <a:off x="457200" y="990600"/>
            <a:ext cx="8077200" cy="1975938"/>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Manages the unit’s weekly scheduled run time as well as setting holidays</a:t>
            </a:r>
          </a:p>
          <a:p>
            <a:pPr>
              <a:buFont typeface="Arial" panose="020B0604020202020204" pitchFamily="34" charset="0"/>
              <a:buChar char="•"/>
            </a:pPr>
            <a:r>
              <a:rPr lang="en-US" sz="2800" dirty="0"/>
              <a:t>Each day has two Time On and Time Offs for separate schedules</a:t>
            </a:r>
          </a:p>
          <a:p>
            <a:pPr marL="0" indent="0">
              <a:buNone/>
            </a:pPr>
            <a:endParaRPr lang="en-US" sz="2800" dirty="0"/>
          </a:p>
          <a:p>
            <a:endParaRPr lang="en-US" sz="2800" dirty="0"/>
          </a:p>
          <a:p>
            <a:endParaRPr lang="en-US" sz="28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07504" y="2895600"/>
            <a:ext cx="4761214" cy="346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0C79CE5A-8698-44C0-A0D0-7AABA032D140}"/>
              </a:ext>
            </a:extLst>
          </p:cNvPr>
          <p:cNvSpPr txBox="1"/>
          <p:nvPr/>
        </p:nvSpPr>
        <p:spPr>
          <a:xfrm>
            <a:off x="5386861" y="3260334"/>
            <a:ext cx="3349635" cy="646331"/>
          </a:xfrm>
          <a:prstGeom prst="rect">
            <a:avLst/>
          </a:prstGeom>
          <a:noFill/>
        </p:spPr>
        <p:txBody>
          <a:bodyPr wrap="none" rtlCol="0">
            <a:spAutoFit/>
          </a:bodyPr>
          <a:lstStyle/>
          <a:p>
            <a:r>
              <a:rPr lang="en-US" dirty="0"/>
              <a:t>0:00 ON // 0:00 OFF = Always off</a:t>
            </a:r>
          </a:p>
          <a:p>
            <a:r>
              <a:rPr lang="en-US" dirty="0"/>
              <a:t>0:00 ON // 24:00 OFF = Always on</a:t>
            </a:r>
          </a:p>
        </p:txBody>
      </p:sp>
    </p:spTree>
    <p:extLst>
      <p:ext uri="{BB962C8B-B14F-4D97-AF65-F5344CB8AC3E}">
        <p14:creationId xmlns:p14="http://schemas.microsoft.com/office/powerpoint/2010/main" val="164831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0BDA8D37-9226-48D2-A6E2-39AA8FCAF192}"/>
              </a:ext>
            </a:extLst>
          </p:cNvPr>
          <p:cNvSpPr txBox="1">
            <a:spLocks/>
          </p:cNvSpPr>
          <p:nvPr/>
        </p:nvSpPr>
        <p:spPr>
          <a:xfrm>
            <a:off x="0" y="-2286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p>
        </p:txBody>
      </p:sp>
      <p:pic>
        <p:nvPicPr>
          <p:cNvPr id="14" name="Picture 13">
            <a:extLst>
              <a:ext uri="{FF2B5EF4-FFF2-40B4-BE49-F238E27FC236}">
                <a16:creationId xmlns:a16="http://schemas.microsoft.com/office/drawing/2014/main" id="{A4635D3F-7C61-45B9-9C6F-F8A9D32D858C}"/>
              </a:ext>
            </a:extLst>
          </p:cNvPr>
          <p:cNvPicPr>
            <a:picLocks noChangeAspect="1"/>
          </p:cNvPicPr>
          <p:nvPr/>
        </p:nvPicPr>
        <p:blipFill>
          <a:blip r:embed="rId3"/>
          <a:stretch>
            <a:fillRect/>
          </a:stretch>
        </p:blipFill>
        <p:spPr>
          <a:xfrm>
            <a:off x="2672968" y="2185586"/>
            <a:ext cx="6369236" cy="3780638"/>
          </a:xfrm>
          <a:prstGeom prst="rect">
            <a:avLst/>
          </a:prstGeom>
        </p:spPr>
      </p:pic>
      <p:sp>
        <p:nvSpPr>
          <p:cNvPr id="15" name="TextBox 14">
            <a:extLst>
              <a:ext uri="{FF2B5EF4-FFF2-40B4-BE49-F238E27FC236}">
                <a16:creationId xmlns:a16="http://schemas.microsoft.com/office/drawing/2014/main" id="{5C4799E5-7551-43E6-BD9D-92A0CFB50DF1}"/>
              </a:ext>
            </a:extLst>
          </p:cNvPr>
          <p:cNvSpPr txBox="1"/>
          <p:nvPr/>
        </p:nvSpPr>
        <p:spPr>
          <a:xfrm>
            <a:off x="228600" y="838200"/>
            <a:ext cx="8833059" cy="923330"/>
          </a:xfrm>
          <a:prstGeom prst="rect">
            <a:avLst/>
          </a:prstGeom>
          <a:noFill/>
        </p:spPr>
        <p:txBody>
          <a:bodyPr wrap="none" rtlCol="0">
            <a:spAutoFit/>
          </a:bodyPr>
          <a:lstStyle/>
          <a:p>
            <a:r>
              <a:rPr lang="en-US" dirty="0"/>
              <a:t>By clicking on ‘View’ and selecting ‘Service Window’ in the drop down menu you will open </a:t>
            </a:r>
          </a:p>
          <a:p>
            <a:r>
              <a:rPr lang="en-US" dirty="0"/>
              <a:t>the below service window that gives you access to six different tabs. You must be authorized</a:t>
            </a:r>
          </a:p>
          <a:p>
            <a:r>
              <a:rPr lang="en-US" dirty="0"/>
              <a:t>to make any changes.</a:t>
            </a:r>
          </a:p>
        </p:txBody>
      </p:sp>
      <p:sp>
        <p:nvSpPr>
          <p:cNvPr id="16" name="TextBox 15">
            <a:extLst>
              <a:ext uri="{FF2B5EF4-FFF2-40B4-BE49-F238E27FC236}">
                <a16:creationId xmlns:a16="http://schemas.microsoft.com/office/drawing/2014/main" id="{D9D02471-1634-4998-B021-27D4ECF2B909}"/>
              </a:ext>
            </a:extLst>
          </p:cNvPr>
          <p:cNvSpPr txBox="1"/>
          <p:nvPr/>
        </p:nvSpPr>
        <p:spPr>
          <a:xfrm>
            <a:off x="228600" y="2667000"/>
            <a:ext cx="2209800" cy="1754326"/>
          </a:xfrm>
          <a:prstGeom prst="rect">
            <a:avLst/>
          </a:prstGeom>
          <a:noFill/>
        </p:spPr>
        <p:txBody>
          <a:bodyPr wrap="square" rtlCol="0">
            <a:spAutoFit/>
          </a:bodyPr>
          <a:lstStyle/>
          <a:p>
            <a:pPr marL="342900" indent="-342900">
              <a:buFont typeface="+mj-lt"/>
              <a:buAutoNum type="arabicPeriod"/>
            </a:pPr>
            <a:r>
              <a:rPr lang="en-US" dirty="0"/>
              <a:t>RS485</a:t>
            </a:r>
          </a:p>
          <a:p>
            <a:pPr marL="342900" indent="-342900">
              <a:buFont typeface="+mj-lt"/>
              <a:buAutoNum type="arabicPeriod"/>
            </a:pPr>
            <a:r>
              <a:rPr lang="en-US" dirty="0"/>
              <a:t>BACNET</a:t>
            </a:r>
          </a:p>
          <a:p>
            <a:pPr marL="342900" indent="-342900">
              <a:buFont typeface="+mj-lt"/>
              <a:buAutoNum type="arabicPeriod"/>
            </a:pPr>
            <a:r>
              <a:rPr lang="en-US" dirty="0"/>
              <a:t>Ethernet</a:t>
            </a:r>
          </a:p>
          <a:p>
            <a:pPr marL="342900" indent="-342900">
              <a:buFont typeface="+mj-lt"/>
              <a:buAutoNum type="arabicPeriod"/>
            </a:pPr>
            <a:r>
              <a:rPr lang="en-US" dirty="0"/>
              <a:t>Graphics</a:t>
            </a:r>
          </a:p>
          <a:p>
            <a:pPr marL="342900" indent="-342900">
              <a:buFont typeface="+mj-lt"/>
              <a:buAutoNum type="arabicPeriod"/>
            </a:pPr>
            <a:r>
              <a:rPr lang="en-US" dirty="0"/>
              <a:t>Site Info</a:t>
            </a:r>
          </a:p>
          <a:p>
            <a:pPr marL="342900" indent="-342900">
              <a:buFont typeface="+mj-lt"/>
              <a:buAutoNum type="arabicPeriod"/>
            </a:pPr>
            <a:r>
              <a:rPr lang="en-US" dirty="0"/>
              <a:t>SI Diag.</a:t>
            </a:r>
          </a:p>
        </p:txBody>
      </p:sp>
      <p:sp>
        <p:nvSpPr>
          <p:cNvPr id="17" name="Rectangle 16">
            <a:extLst>
              <a:ext uri="{FF2B5EF4-FFF2-40B4-BE49-F238E27FC236}">
                <a16:creationId xmlns:a16="http://schemas.microsoft.com/office/drawing/2014/main" id="{52041C64-7B29-4927-98D5-D3789B50B49C}"/>
              </a:ext>
            </a:extLst>
          </p:cNvPr>
          <p:cNvSpPr/>
          <p:nvPr/>
        </p:nvSpPr>
        <p:spPr>
          <a:xfrm>
            <a:off x="5638800" y="3029634"/>
            <a:ext cx="2819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4748583-F169-4417-AE13-AD60152C9A33}"/>
              </a:ext>
            </a:extLst>
          </p:cNvPr>
          <p:cNvSpPr/>
          <p:nvPr/>
        </p:nvSpPr>
        <p:spPr>
          <a:xfrm>
            <a:off x="4267200" y="2299410"/>
            <a:ext cx="3048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6F1DD59-A317-461F-AD39-7F1CC6F5017D}"/>
              </a:ext>
            </a:extLst>
          </p:cNvPr>
          <p:cNvSpPr/>
          <p:nvPr/>
        </p:nvSpPr>
        <p:spPr>
          <a:xfrm>
            <a:off x="4267200" y="2913965"/>
            <a:ext cx="1371600" cy="1156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61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CB49A35-EB47-46FA-8973-54851E821D7E}"/>
              </a:ext>
            </a:extLst>
          </p:cNvPr>
          <p:cNvSpPr txBox="1">
            <a:spLocks/>
          </p:cNvSpPr>
          <p:nvPr/>
        </p:nvSpPr>
        <p:spPr>
          <a:xfrm>
            <a:off x="-1" y="-188057"/>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RS485 Protocol</a:t>
            </a:r>
          </a:p>
        </p:txBody>
      </p:sp>
      <p:sp>
        <p:nvSpPr>
          <p:cNvPr id="3" name="TextBox 2">
            <a:extLst>
              <a:ext uri="{FF2B5EF4-FFF2-40B4-BE49-F238E27FC236}">
                <a16:creationId xmlns:a16="http://schemas.microsoft.com/office/drawing/2014/main" id="{9D075A2F-E2A8-472E-B4C2-6A416DCAA9C1}"/>
              </a:ext>
            </a:extLst>
          </p:cNvPr>
          <p:cNvSpPr txBox="1"/>
          <p:nvPr/>
        </p:nvSpPr>
        <p:spPr>
          <a:xfrm>
            <a:off x="377304" y="1383381"/>
            <a:ext cx="8693790" cy="369332"/>
          </a:xfrm>
          <a:prstGeom prst="rect">
            <a:avLst/>
          </a:prstGeom>
          <a:noFill/>
        </p:spPr>
        <p:txBody>
          <a:bodyPr wrap="none" rtlCol="0">
            <a:spAutoFit/>
          </a:bodyPr>
          <a:lstStyle/>
          <a:p>
            <a:r>
              <a:rPr lang="en-US" dirty="0"/>
              <a:t>The RS485 tab allows you to change the Protocol, Address, and Baud Rate of the controller.</a:t>
            </a:r>
          </a:p>
        </p:txBody>
      </p:sp>
      <p:pic>
        <p:nvPicPr>
          <p:cNvPr id="4" name="Picture 3">
            <a:extLst>
              <a:ext uri="{FF2B5EF4-FFF2-40B4-BE49-F238E27FC236}">
                <a16:creationId xmlns:a16="http://schemas.microsoft.com/office/drawing/2014/main" id="{AA38DC2C-46A5-4C79-B1D1-2840C7E4C082}"/>
              </a:ext>
            </a:extLst>
          </p:cNvPr>
          <p:cNvPicPr>
            <a:picLocks noChangeAspect="1"/>
          </p:cNvPicPr>
          <p:nvPr/>
        </p:nvPicPr>
        <p:blipFill>
          <a:blip r:embed="rId2"/>
          <a:stretch>
            <a:fillRect/>
          </a:stretch>
        </p:blipFill>
        <p:spPr>
          <a:xfrm>
            <a:off x="3856290" y="2895600"/>
            <a:ext cx="4068510" cy="3613041"/>
          </a:xfrm>
          <a:prstGeom prst="rect">
            <a:avLst/>
          </a:prstGeom>
        </p:spPr>
      </p:pic>
      <p:pic>
        <p:nvPicPr>
          <p:cNvPr id="5" name="Picture 4">
            <a:extLst>
              <a:ext uri="{FF2B5EF4-FFF2-40B4-BE49-F238E27FC236}">
                <a16:creationId xmlns:a16="http://schemas.microsoft.com/office/drawing/2014/main" id="{D59401A0-0A9F-4E71-ACA2-E9F569C43B42}"/>
              </a:ext>
            </a:extLst>
          </p:cNvPr>
          <p:cNvPicPr>
            <a:picLocks noChangeAspect="1"/>
          </p:cNvPicPr>
          <p:nvPr/>
        </p:nvPicPr>
        <p:blipFill>
          <a:blip r:embed="rId3"/>
          <a:stretch>
            <a:fillRect/>
          </a:stretch>
        </p:blipFill>
        <p:spPr>
          <a:xfrm>
            <a:off x="4969017" y="3711643"/>
            <a:ext cx="836170" cy="428625"/>
          </a:xfrm>
          <a:prstGeom prst="rect">
            <a:avLst/>
          </a:prstGeom>
        </p:spPr>
      </p:pic>
      <p:sp>
        <p:nvSpPr>
          <p:cNvPr id="6" name="TextBox 5">
            <a:extLst>
              <a:ext uri="{FF2B5EF4-FFF2-40B4-BE49-F238E27FC236}">
                <a16:creationId xmlns:a16="http://schemas.microsoft.com/office/drawing/2014/main" id="{39D80004-9E1E-455D-A8EF-F5B671393E35}"/>
              </a:ext>
            </a:extLst>
          </p:cNvPr>
          <p:cNvSpPr txBox="1"/>
          <p:nvPr/>
        </p:nvSpPr>
        <p:spPr>
          <a:xfrm>
            <a:off x="387243" y="1863098"/>
            <a:ext cx="8139985" cy="1200329"/>
          </a:xfrm>
          <a:prstGeom prst="rect">
            <a:avLst/>
          </a:prstGeom>
          <a:noFill/>
        </p:spPr>
        <p:txBody>
          <a:bodyPr wrap="none" rtlCol="0">
            <a:spAutoFit/>
          </a:bodyPr>
          <a:lstStyle/>
          <a:p>
            <a:pPr marL="342900" indent="-342900">
              <a:buFont typeface="Arial" panose="020B0604020202020204" pitchFamily="34" charset="0"/>
              <a:buChar char="•"/>
            </a:pPr>
            <a:r>
              <a:rPr lang="en-US" dirty="0"/>
              <a:t>MCS protocol allows communication with MCS Connect software.</a:t>
            </a:r>
          </a:p>
          <a:p>
            <a:pPr marL="342900" indent="-342900">
              <a:buFont typeface="Arial" panose="020B0604020202020204" pitchFamily="34" charset="0"/>
              <a:buChar char="•"/>
            </a:pPr>
            <a:r>
              <a:rPr lang="en-US" dirty="0"/>
              <a:t>MODBUS RTU protocol allows communication to a front end system.</a:t>
            </a:r>
          </a:p>
          <a:p>
            <a:pPr marL="342900" indent="-342900">
              <a:buFont typeface="Arial" panose="020B0604020202020204" pitchFamily="34" charset="0"/>
              <a:buChar char="•"/>
            </a:pPr>
            <a:r>
              <a:rPr lang="en-US" dirty="0"/>
              <a:t>CPM protocol used for slave Magnums to communicate and follow commands of </a:t>
            </a:r>
          </a:p>
          <a:p>
            <a:r>
              <a:rPr lang="en-US" dirty="0"/>
              <a:t>       a master Magnum controller.</a:t>
            </a:r>
          </a:p>
        </p:txBody>
      </p:sp>
      <p:sp>
        <p:nvSpPr>
          <p:cNvPr id="7" name="TextBox 6">
            <a:extLst>
              <a:ext uri="{FF2B5EF4-FFF2-40B4-BE49-F238E27FC236}">
                <a16:creationId xmlns:a16="http://schemas.microsoft.com/office/drawing/2014/main" id="{E50602B6-50E5-4B52-A1E8-D1D4C2EFF30E}"/>
              </a:ext>
            </a:extLst>
          </p:cNvPr>
          <p:cNvSpPr txBox="1"/>
          <p:nvPr/>
        </p:nvSpPr>
        <p:spPr>
          <a:xfrm>
            <a:off x="244980" y="3586704"/>
            <a:ext cx="3611310" cy="1754326"/>
          </a:xfrm>
          <a:prstGeom prst="rect">
            <a:avLst/>
          </a:prstGeom>
          <a:noFill/>
        </p:spPr>
        <p:txBody>
          <a:bodyPr wrap="none" rtlCol="0">
            <a:spAutoFit/>
          </a:bodyPr>
          <a:lstStyle/>
          <a:p>
            <a:r>
              <a:rPr lang="en-US" dirty="0"/>
              <a:t>MCS Connect software will only</a:t>
            </a:r>
          </a:p>
          <a:p>
            <a:r>
              <a:rPr lang="en-US" dirty="0"/>
              <a:t>communicate over RS485 to a board</a:t>
            </a:r>
          </a:p>
          <a:p>
            <a:r>
              <a:rPr lang="en-US" dirty="0"/>
              <a:t>setup on the MCS protocol. </a:t>
            </a:r>
          </a:p>
          <a:p>
            <a:r>
              <a:rPr lang="en-US" dirty="0"/>
              <a:t>Otherwise an ethernet connection</a:t>
            </a:r>
          </a:p>
          <a:p>
            <a:r>
              <a:rPr lang="en-US" dirty="0"/>
              <a:t>is required for communications.</a:t>
            </a:r>
          </a:p>
          <a:p>
            <a:endParaRPr lang="en-US" dirty="0"/>
          </a:p>
        </p:txBody>
      </p:sp>
    </p:spTree>
    <p:extLst>
      <p:ext uri="{BB962C8B-B14F-4D97-AF65-F5344CB8AC3E}">
        <p14:creationId xmlns:p14="http://schemas.microsoft.com/office/powerpoint/2010/main" val="33641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046DDF-9A55-4C17-A336-D6347F6A4248}"/>
              </a:ext>
            </a:extLst>
          </p:cNvPr>
          <p:cNvPicPr>
            <a:picLocks noChangeAspect="1"/>
          </p:cNvPicPr>
          <p:nvPr/>
        </p:nvPicPr>
        <p:blipFill>
          <a:blip r:embed="rId2"/>
          <a:stretch>
            <a:fillRect/>
          </a:stretch>
        </p:blipFill>
        <p:spPr>
          <a:xfrm>
            <a:off x="2495549" y="2552945"/>
            <a:ext cx="4152900" cy="3758375"/>
          </a:xfrm>
          <a:prstGeom prst="rect">
            <a:avLst/>
          </a:prstGeom>
        </p:spPr>
      </p:pic>
      <p:sp>
        <p:nvSpPr>
          <p:cNvPr id="5" name="TextBox 4">
            <a:extLst>
              <a:ext uri="{FF2B5EF4-FFF2-40B4-BE49-F238E27FC236}">
                <a16:creationId xmlns:a16="http://schemas.microsoft.com/office/drawing/2014/main" id="{76C5D3B4-6D95-4CD2-9EC9-D5AFEC702E3C}"/>
              </a:ext>
            </a:extLst>
          </p:cNvPr>
          <p:cNvSpPr txBox="1"/>
          <p:nvPr/>
        </p:nvSpPr>
        <p:spPr>
          <a:xfrm>
            <a:off x="42266" y="1251420"/>
            <a:ext cx="9110699" cy="1200329"/>
          </a:xfrm>
          <a:prstGeom prst="rect">
            <a:avLst/>
          </a:prstGeom>
          <a:noFill/>
        </p:spPr>
        <p:txBody>
          <a:bodyPr wrap="none" rtlCol="0">
            <a:spAutoFit/>
          </a:bodyPr>
          <a:lstStyle/>
          <a:p>
            <a:pPr marL="285750" indent="-285750">
              <a:buFont typeface="Arial" panose="020B0604020202020204" pitchFamily="34" charset="0"/>
              <a:buChar char="•"/>
            </a:pPr>
            <a:r>
              <a:rPr lang="en-US" dirty="0"/>
              <a:t>Address can be set from 0-99 for each controller.</a:t>
            </a:r>
          </a:p>
          <a:p>
            <a:pPr marL="285750" indent="-285750">
              <a:buFont typeface="Arial" panose="020B0604020202020204" pitchFamily="34" charset="0"/>
              <a:buChar char="•"/>
            </a:pPr>
            <a:r>
              <a:rPr lang="en-US" dirty="0"/>
              <a:t>Each controller on the same RS485 daisy chain needs to be addressed differently.</a:t>
            </a:r>
          </a:p>
          <a:p>
            <a:pPr marL="285750" indent="-285750">
              <a:buFont typeface="Arial" panose="020B0604020202020204" pitchFamily="34" charset="0"/>
              <a:buChar char="•"/>
            </a:pPr>
            <a:r>
              <a:rPr lang="en-US" dirty="0"/>
              <a:t>MCS Connect scans for 1 address at a time, starting at 0. So depending on the address </a:t>
            </a:r>
            <a:br>
              <a:rPr lang="en-US" dirty="0"/>
            </a:br>
            <a:r>
              <a:rPr lang="en-US" dirty="0"/>
              <a:t>selected you’ll have to wait an extended amount of time for a higher address to be found.</a:t>
            </a:r>
          </a:p>
        </p:txBody>
      </p:sp>
      <p:pic>
        <p:nvPicPr>
          <p:cNvPr id="6" name="Picture 5">
            <a:extLst>
              <a:ext uri="{FF2B5EF4-FFF2-40B4-BE49-F238E27FC236}">
                <a16:creationId xmlns:a16="http://schemas.microsoft.com/office/drawing/2014/main" id="{DBC5A8A2-9B1E-4D57-AB50-8DD7E920B866}"/>
              </a:ext>
            </a:extLst>
          </p:cNvPr>
          <p:cNvPicPr>
            <a:picLocks noChangeAspect="1"/>
          </p:cNvPicPr>
          <p:nvPr/>
        </p:nvPicPr>
        <p:blipFill>
          <a:blip r:embed="rId3"/>
          <a:stretch>
            <a:fillRect/>
          </a:stretch>
        </p:blipFill>
        <p:spPr>
          <a:xfrm>
            <a:off x="3633787" y="3704614"/>
            <a:ext cx="330068" cy="2707902"/>
          </a:xfrm>
          <a:prstGeom prst="rect">
            <a:avLst/>
          </a:prstGeom>
        </p:spPr>
      </p:pic>
      <p:sp>
        <p:nvSpPr>
          <p:cNvPr id="7" name="Title 2">
            <a:extLst>
              <a:ext uri="{FF2B5EF4-FFF2-40B4-BE49-F238E27FC236}">
                <a16:creationId xmlns:a16="http://schemas.microsoft.com/office/drawing/2014/main" id="{DBBAE8A6-1160-43DE-9668-DC3A4BA15BA0}"/>
              </a:ext>
            </a:extLst>
          </p:cNvPr>
          <p:cNvSpPr txBox="1">
            <a:spLocks/>
          </p:cNvSpPr>
          <p:nvPr/>
        </p:nvSpPr>
        <p:spPr>
          <a:xfrm>
            <a:off x="-1" y="-188057"/>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RS485 Address</a:t>
            </a:r>
          </a:p>
        </p:txBody>
      </p:sp>
    </p:spTree>
    <p:extLst>
      <p:ext uri="{BB962C8B-B14F-4D97-AF65-F5344CB8AC3E}">
        <p14:creationId xmlns:p14="http://schemas.microsoft.com/office/powerpoint/2010/main" val="176997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518342-7748-4295-9836-DEF81156FE8E}"/>
              </a:ext>
            </a:extLst>
          </p:cNvPr>
          <p:cNvSpPr txBox="1">
            <a:spLocks/>
          </p:cNvSpPr>
          <p:nvPr/>
        </p:nvSpPr>
        <p:spPr>
          <a:xfrm>
            <a:off x="-1" y="-188057"/>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RS485 Baud Rate</a:t>
            </a:r>
          </a:p>
        </p:txBody>
      </p:sp>
      <p:pic>
        <p:nvPicPr>
          <p:cNvPr id="4" name="Picture 3">
            <a:extLst>
              <a:ext uri="{FF2B5EF4-FFF2-40B4-BE49-F238E27FC236}">
                <a16:creationId xmlns:a16="http://schemas.microsoft.com/office/drawing/2014/main" id="{7B80E40B-478D-45EC-B099-6A6089A42317}"/>
              </a:ext>
            </a:extLst>
          </p:cNvPr>
          <p:cNvPicPr>
            <a:picLocks noChangeAspect="1"/>
          </p:cNvPicPr>
          <p:nvPr/>
        </p:nvPicPr>
        <p:blipFill>
          <a:blip r:embed="rId2"/>
          <a:stretch>
            <a:fillRect/>
          </a:stretch>
        </p:blipFill>
        <p:spPr>
          <a:xfrm>
            <a:off x="2495550" y="2819400"/>
            <a:ext cx="4152900" cy="3758375"/>
          </a:xfrm>
          <a:prstGeom prst="rect">
            <a:avLst/>
          </a:prstGeom>
        </p:spPr>
      </p:pic>
      <p:sp>
        <p:nvSpPr>
          <p:cNvPr id="5" name="TextBox 4">
            <a:extLst>
              <a:ext uri="{FF2B5EF4-FFF2-40B4-BE49-F238E27FC236}">
                <a16:creationId xmlns:a16="http://schemas.microsoft.com/office/drawing/2014/main" id="{48ABC486-5BC0-49A2-8CF8-5DF960C87FB3}"/>
              </a:ext>
            </a:extLst>
          </p:cNvPr>
          <p:cNvSpPr txBox="1"/>
          <p:nvPr/>
        </p:nvSpPr>
        <p:spPr>
          <a:xfrm>
            <a:off x="76200" y="1567677"/>
            <a:ext cx="9169818" cy="1231106"/>
          </a:xfrm>
          <a:prstGeom prst="rect">
            <a:avLst/>
          </a:prstGeom>
          <a:noFill/>
        </p:spPr>
        <p:txBody>
          <a:bodyPr wrap="none" rtlCol="0">
            <a:spAutoFit/>
          </a:bodyPr>
          <a:lstStyle/>
          <a:p>
            <a:pPr marL="285750" indent="-285750">
              <a:spcAft>
                <a:spcPts val="1200"/>
              </a:spcAft>
              <a:buFont typeface="Arial" panose="020B0604020202020204" pitchFamily="34" charset="0"/>
              <a:buChar char="•"/>
            </a:pPr>
            <a:r>
              <a:rPr lang="en-US" dirty="0"/>
              <a:t>The RS485 baud rate of the controller can be changed to 19200, 38400, 57600, and 115200.</a:t>
            </a:r>
          </a:p>
          <a:p>
            <a:pPr marL="285750" indent="-285750">
              <a:spcAft>
                <a:spcPts val="1200"/>
              </a:spcAft>
              <a:buFont typeface="Arial" panose="020B0604020202020204" pitchFamily="34" charset="0"/>
              <a:buChar char="•"/>
            </a:pPr>
            <a:r>
              <a:rPr lang="en-US" dirty="0"/>
              <a:t>MCS Connect software baud rate must match controllers baud rate in order to communicate.</a:t>
            </a:r>
          </a:p>
          <a:p>
            <a:pPr marL="285750" indent="-285750">
              <a:spcAft>
                <a:spcPts val="1200"/>
              </a:spcAft>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55E69F52-3076-4DA4-8C79-EE519F4C9231}"/>
              </a:ext>
            </a:extLst>
          </p:cNvPr>
          <p:cNvPicPr>
            <a:picLocks noChangeAspect="1"/>
          </p:cNvPicPr>
          <p:nvPr/>
        </p:nvPicPr>
        <p:blipFill>
          <a:blip r:embed="rId3"/>
          <a:stretch>
            <a:fillRect/>
          </a:stretch>
        </p:blipFill>
        <p:spPr>
          <a:xfrm>
            <a:off x="3630986" y="4267466"/>
            <a:ext cx="861453" cy="546287"/>
          </a:xfrm>
          <a:prstGeom prst="rect">
            <a:avLst/>
          </a:prstGeom>
        </p:spPr>
      </p:pic>
      <p:grpSp>
        <p:nvGrpSpPr>
          <p:cNvPr id="9" name="Group 8">
            <a:extLst>
              <a:ext uri="{FF2B5EF4-FFF2-40B4-BE49-F238E27FC236}">
                <a16:creationId xmlns:a16="http://schemas.microsoft.com/office/drawing/2014/main" id="{441B3648-7B79-4838-B0CA-5578CDFF7980}"/>
              </a:ext>
            </a:extLst>
          </p:cNvPr>
          <p:cNvGrpSpPr/>
          <p:nvPr/>
        </p:nvGrpSpPr>
        <p:grpSpPr>
          <a:xfrm>
            <a:off x="2621056" y="5083253"/>
            <a:ext cx="3829831" cy="1299849"/>
            <a:chOff x="2621056" y="5083253"/>
            <a:chExt cx="3829831" cy="1299849"/>
          </a:xfrm>
        </p:grpSpPr>
        <p:sp>
          <p:nvSpPr>
            <p:cNvPr id="7" name="TextBox 6">
              <a:extLst>
                <a:ext uri="{FF2B5EF4-FFF2-40B4-BE49-F238E27FC236}">
                  <a16:creationId xmlns:a16="http://schemas.microsoft.com/office/drawing/2014/main" id="{FAB3DC44-8039-4B61-B1F8-2950B98AB517}"/>
                </a:ext>
              </a:extLst>
            </p:cNvPr>
            <p:cNvSpPr txBox="1"/>
            <p:nvPr/>
          </p:nvSpPr>
          <p:spPr>
            <a:xfrm>
              <a:off x="2621056" y="5459772"/>
              <a:ext cx="3829831" cy="923330"/>
            </a:xfrm>
            <a:prstGeom prst="rect">
              <a:avLst/>
            </a:prstGeom>
            <a:noFill/>
          </p:spPr>
          <p:txBody>
            <a:bodyPr wrap="none" rtlCol="0">
              <a:spAutoFit/>
            </a:bodyPr>
            <a:lstStyle/>
            <a:p>
              <a:r>
                <a:rPr lang="en-US" dirty="0"/>
                <a:t>Once your changes are made you must</a:t>
              </a:r>
            </a:p>
            <a:p>
              <a:r>
                <a:rPr lang="en-US" dirty="0"/>
                <a:t>click send comm changes to controller</a:t>
              </a:r>
            </a:p>
            <a:p>
              <a:r>
                <a:rPr lang="en-US" dirty="0"/>
                <a:t>for changes to take effect.</a:t>
              </a:r>
            </a:p>
          </p:txBody>
        </p:sp>
        <p:cxnSp>
          <p:nvCxnSpPr>
            <p:cNvPr id="8" name="Straight Arrow Connector 7">
              <a:extLst>
                <a:ext uri="{FF2B5EF4-FFF2-40B4-BE49-F238E27FC236}">
                  <a16:creationId xmlns:a16="http://schemas.microsoft.com/office/drawing/2014/main" id="{2ED1A659-204E-4C5A-B725-C08287731672}"/>
                </a:ext>
              </a:extLst>
            </p:cNvPr>
            <p:cNvCxnSpPr/>
            <p:nvPr/>
          </p:nvCxnSpPr>
          <p:spPr>
            <a:xfrm flipV="1">
              <a:off x="4261597" y="5083253"/>
              <a:ext cx="0" cy="448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229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C45D33A-4AA0-4078-90B5-4F1BDDA7AB42}"/>
              </a:ext>
            </a:extLst>
          </p:cNvPr>
          <p:cNvSpPr txBox="1">
            <a:spLocks/>
          </p:cNvSpPr>
          <p:nvPr/>
        </p:nvSpPr>
        <p:spPr>
          <a:xfrm>
            <a:off x="-1" y="-188057"/>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BACNET</a:t>
            </a:r>
          </a:p>
        </p:txBody>
      </p:sp>
      <p:sp>
        <p:nvSpPr>
          <p:cNvPr id="3" name="TextBox 2">
            <a:extLst>
              <a:ext uri="{FF2B5EF4-FFF2-40B4-BE49-F238E27FC236}">
                <a16:creationId xmlns:a16="http://schemas.microsoft.com/office/drawing/2014/main" id="{25CDB0A8-B93F-421D-A373-C6FF3A97CB4C}"/>
              </a:ext>
            </a:extLst>
          </p:cNvPr>
          <p:cNvSpPr txBox="1"/>
          <p:nvPr/>
        </p:nvSpPr>
        <p:spPr>
          <a:xfrm>
            <a:off x="377304" y="1383381"/>
            <a:ext cx="7672165" cy="369332"/>
          </a:xfrm>
          <a:prstGeom prst="rect">
            <a:avLst/>
          </a:prstGeom>
          <a:noFill/>
        </p:spPr>
        <p:txBody>
          <a:bodyPr wrap="none" rtlCol="0">
            <a:spAutoFit/>
          </a:bodyPr>
          <a:lstStyle/>
          <a:p>
            <a:r>
              <a:rPr lang="en-US" dirty="0"/>
              <a:t>The BACNET tab allows you to change the address(BACNET ID) and BACNET port</a:t>
            </a:r>
          </a:p>
        </p:txBody>
      </p:sp>
      <p:sp>
        <p:nvSpPr>
          <p:cNvPr id="4" name="TextBox 3">
            <a:extLst>
              <a:ext uri="{FF2B5EF4-FFF2-40B4-BE49-F238E27FC236}">
                <a16:creationId xmlns:a16="http://schemas.microsoft.com/office/drawing/2014/main" id="{A44FDB1B-12C1-4CFC-9CF4-325729509F66}"/>
              </a:ext>
            </a:extLst>
          </p:cNvPr>
          <p:cNvSpPr txBox="1"/>
          <p:nvPr/>
        </p:nvSpPr>
        <p:spPr>
          <a:xfrm>
            <a:off x="138008" y="1828920"/>
            <a:ext cx="6173741" cy="369332"/>
          </a:xfrm>
          <a:prstGeom prst="rect">
            <a:avLst/>
          </a:prstGeom>
          <a:noFill/>
        </p:spPr>
        <p:txBody>
          <a:bodyPr wrap="none" rtlCol="0">
            <a:spAutoFit/>
          </a:bodyPr>
          <a:lstStyle/>
          <a:p>
            <a:pPr marL="285750" indent="-285750">
              <a:buFont typeface="Arial" panose="020B0604020202020204" pitchFamily="34" charset="0"/>
              <a:buChar char="•"/>
            </a:pPr>
            <a:r>
              <a:rPr lang="en-US" dirty="0"/>
              <a:t>The address is used to identify the controller over a network </a:t>
            </a:r>
          </a:p>
        </p:txBody>
      </p:sp>
      <p:pic>
        <p:nvPicPr>
          <p:cNvPr id="5" name="Picture 4">
            <a:extLst>
              <a:ext uri="{FF2B5EF4-FFF2-40B4-BE49-F238E27FC236}">
                <a16:creationId xmlns:a16="http://schemas.microsoft.com/office/drawing/2014/main" id="{3EBC453C-34D1-429E-87B8-E9AA627CBAFA}"/>
              </a:ext>
            </a:extLst>
          </p:cNvPr>
          <p:cNvPicPr>
            <a:picLocks noChangeAspect="1"/>
          </p:cNvPicPr>
          <p:nvPr/>
        </p:nvPicPr>
        <p:blipFill>
          <a:blip r:embed="rId2"/>
          <a:stretch>
            <a:fillRect/>
          </a:stretch>
        </p:blipFill>
        <p:spPr>
          <a:xfrm>
            <a:off x="3888313" y="2274459"/>
            <a:ext cx="4161156" cy="3756211"/>
          </a:xfrm>
          <a:prstGeom prst="rect">
            <a:avLst/>
          </a:prstGeom>
        </p:spPr>
      </p:pic>
      <p:pic>
        <p:nvPicPr>
          <p:cNvPr id="6" name="Picture 5">
            <a:extLst>
              <a:ext uri="{FF2B5EF4-FFF2-40B4-BE49-F238E27FC236}">
                <a16:creationId xmlns:a16="http://schemas.microsoft.com/office/drawing/2014/main" id="{5B4B2240-1AC8-4F0F-912E-2390FD5EBAA2}"/>
              </a:ext>
            </a:extLst>
          </p:cNvPr>
          <p:cNvPicPr>
            <a:picLocks noChangeAspect="1"/>
          </p:cNvPicPr>
          <p:nvPr/>
        </p:nvPicPr>
        <p:blipFill>
          <a:blip r:embed="rId3"/>
          <a:stretch>
            <a:fillRect/>
          </a:stretch>
        </p:blipFill>
        <p:spPr>
          <a:xfrm>
            <a:off x="5729390" y="3301478"/>
            <a:ext cx="1204914" cy="219075"/>
          </a:xfrm>
          <a:prstGeom prst="rect">
            <a:avLst/>
          </a:prstGeom>
        </p:spPr>
      </p:pic>
      <p:pic>
        <p:nvPicPr>
          <p:cNvPr id="7" name="Picture 6">
            <a:extLst>
              <a:ext uri="{FF2B5EF4-FFF2-40B4-BE49-F238E27FC236}">
                <a16:creationId xmlns:a16="http://schemas.microsoft.com/office/drawing/2014/main" id="{6797D84C-4C3C-4BB6-A5A5-2EEEB73029C3}"/>
              </a:ext>
            </a:extLst>
          </p:cNvPr>
          <p:cNvPicPr>
            <a:picLocks noChangeAspect="1"/>
          </p:cNvPicPr>
          <p:nvPr/>
        </p:nvPicPr>
        <p:blipFill>
          <a:blip r:embed="rId4"/>
          <a:stretch>
            <a:fillRect/>
          </a:stretch>
        </p:blipFill>
        <p:spPr>
          <a:xfrm>
            <a:off x="4128629" y="2931965"/>
            <a:ext cx="163326" cy="149123"/>
          </a:xfrm>
          <a:prstGeom prst="rect">
            <a:avLst/>
          </a:prstGeom>
        </p:spPr>
      </p:pic>
      <p:sp>
        <p:nvSpPr>
          <p:cNvPr id="8" name="TextBox 7">
            <a:extLst>
              <a:ext uri="{FF2B5EF4-FFF2-40B4-BE49-F238E27FC236}">
                <a16:creationId xmlns:a16="http://schemas.microsoft.com/office/drawing/2014/main" id="{D3FA57CB-DD51-40BB-943C-C36F6A96A2E7}"/>
              </a:ext>
            </a:extLst>
          </p:cNvPr>
          <p:cNvSpPr txBox="1"/>
          <p:nvPr/>
        </p:nvSpPr>
        <p:spPr>
          <a:xfrm>
            <a:off x="230943" y="3907884"/>
            <a:ext cx="3600088" cy="1477328"/>
          </a:xfrm>
          <a:prstGeom prst="rect">
            <a:avLst/>
          </a:prstGeom>
          <a:noFill/>
        </p:spPr>
        <p:txBody>
          <a:bodyPr wrap="none" rtlCol="0">
            <a:spAutoFit/>
          </a:bodyPr>
          <a:lstStyle/>
          <a:p>
            <a:pPr marL="285750" indent="-285750">
              <a:buFont typeface="Arial" panose="020B0604020202020204" pitchFamily="34" charset="0"/>
              <a:buChar char="•"/>
            </a:pPr>
            <a:r>
              <a:rPr lang="en-US" dirty="0"/>
              <a:t>If you check the limit address box</a:t>
            </a:r>
          </a:p>
          <a:p>
            <a:r>
              <a:rPr lang="en-US" dirty="0"/>
              <a:t>     the address range will be limited</a:t>
            </a:r>
          </a:p>
          <a:p>
            <a:r>
              <a:rPr lang="en-US" dirty="0"/>
              <a:t>     to 18100 to 18199 which is the</a:t>
            </a:r>
          </a:p>
          <a:p>
            <a:r>
              <a:rPr lang="en-US" dirty="0"/>
              <a:t>      default range MCS uses.</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322443F8-A91B-41A0-A191-435E68B96488}"/>
              </a:ext>
            </a:extLst>
          </p:cNvPr>
          <p:cNvSpPr txBox="1"/>
          <p:nvPr/>
        </p:nvSpPr>
        <p:spPr>
          <a:xfrm>
            <a:off x="230943" y="2650978"/>
            <a:ext cx="3508204" cy="1477328"/>
          </a:xfrm>
          <a:prstGeom prst="rect">
            <a:avLst/>
          </a:prstGeom>
          <a:noFill/>
        </p:spPr>
        <p:txBody>
          <a:bodyPr wrap="none" rtlCol="0">
            <a:spAutoFit/>
          </a:bodyPr>
          <a:lstStyle/>
          <a:p>
            <a:pPr marL="285750" indent="-285750">
              <a:buFont typeface="Arial" panose="020B0604020202020204" pitchFamily="34" charset="0"/>
              <a:buChar char="•"/>
            </a:pPr>
            <a:r>
              <a:rPr lang="en-US" dirty="0" err="1"/>
              <a:t>Bacnet</a:t>
            </a:r>
            <a:r>
              <a:rPr lang="en-US" dirty="0"/>
              <a:t> Port standard is 47808 </a:t>
            </a:r>
          </a:p>
          <a:p>
            <a:r>
              <a:rPr lang="en-US" dirty="0"/>
              <a:t>     for </a:t>
            </a:r>
            <a:r>
              <a:rPr lang="en-US" dirty="0" err="1"/>
              <a:t>Bacnet</a:t>
            </a:r>
            <a:r>
              <a:rPr lang="en-US" dirty="0"/>
              <a:t> over IP traffic but </a:t>
            </a:r>
          </a:p>
          <a:p>
            <a:r>
              <a:rPr lang="en-US" dirty="0"/>
              <a:t>     can be changed based on jobsite</a:t>
            </a:r>
          </a:p>
          <a:p>
            <a:r>
              <a:rPr lang="en-US" dirty="0"/>
              <a:t>     requirements.</a:t>
            </a:r>
          </a:p>
          <a:p>
            <a:endParaRPr lang="en-US" dirty="0"/>
          </a:p>
        </p:txBody>
      </p:sp>
      <p:cxnSp>
        <p:nvCxnSpPr>
          <p:cNvPr id="10" name="Straight Arrow Connector 9">
            <a:extLst>
              <a:ext uri="{FF2B5EF4-FFF2-40B4-BE49-F238E27FC236}">
                <a16:creationId xmlns:a16="http://schemas.microsoft.com/office/drawing/2014/main" id="{9DD2F314-0BF7-41C4-BDF0-417A25E5B93C}"/>
              </a:ext>
            </a:extLst>
          </p:cNvPr>
          <p:cNvCxnSpPr>
            <a:endCxn id="7" idx="1"/>
          </p:cNvCxnSpPr>
          <p:nvPr/>
        </p:nvCxnSpPr>
        <p:spPr>
          <a:xfrm flipV="1">
            <a:off x="3494096" y="3006527"/>
            <a:ext cx="634533" cy="9712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937712-FA88-4D7A-8B32-7AEE26E31279}"/>
              </a:ext>
            </a:extLst>
          </p:cNvPr>
          <p:cNvSpPr txBox="1"/>
          <p:nvPr/>
        </p:nvSpPr>
        <p:spPr>
          <a:xfrm>
            <a:off x="4014049" y="4910084"/>
            <a:ext cx="3829831" cy="923330"/>
          </a:xfrm>
          <a:prstGeom prst="rect">
            <a:avLst/>
          </a:prstGeom>
          <a:noFill/>
        </p:spPr>
        <p:txBody>
          <a:bodyPr wrap="none" rtlCol="0">
            <a:spAutoFit/>
          </a:bodyPr>
          <a:lstStyle/>
          <a:p>
            <a:r>
              <a:rPr lang="en-US" dirty="0"/>
              <a:t>Once your changes are made you must</a:t>
            </a:r>
          </a:p>
          <a:p>
            <a:r>
              <a:rPr lang="en-US" dirty="0"/>
              <a:t>click send comm changes to controller</a:t>
            </a:r>
          </a:p>
          <a:p>
            <a:r>
              <a:rPr lang="en-US" dirty="0"/>
              <a:t>for changes to take effect.</a:t>
            </a:r>
          </a:p>
        </p:txBody>
      </p:sp>
      <p:cxnSp>
        <p:nvCxnSpPr>
          <p:cNvPr id="12" name="Straight Arrow Connector 11">
            <a:extLst>
              <a:ext uri="{FF2B5EF4-FFF2-40B4-BE49-F238E27FC236}">
                <a16:creationId xmlns:a16="http://schemas.microsoft.com/office/drawing/2014/main" id="{D4538416-3F43-454A-98F1-B35AB44D231A}"/>
              </a:ext>
            </a:extLst>
          </p:cNvPr>
          <p:cNvCxnSpPr/>
          <p:nvPr/>
        </p:nvCxnSpPr>
        <p:spPr>
          <a:xfrm flipV="1">
            <a:off x="5654590" y="4533565"/>
            <a:ext cx="0" cy="448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BC7DBB-4BF9-4BD5-8F08-7DCF2CEC0AFE}"/>
              </a:ext>
            </a:extLst>
          </p:cNvPr>
          <p:cNvSpPr txBox="1"/>
          <p:nvPr/>
        </p:nvSpPr>
        <p:spPr>
          <a:xfrm>
            <a:off x="600635" y="1365452"/>
            <a:ext cx="7991803" cy="646331"/>
          </a:xfrm>
          <a:prstGeom prst="rect">
            <a:avLst/>
          </a:prstGeom>
          <a:noFill/>
        </p:spPr>
        <p:txBody>
          <a:bodyPr wrap="none" rtlCol="0">
            <a:spAutoFit/>
          </a:bodyPr>
          <a:lstStyle/>
          <a:p>
            <a:r>
              <a:rPr lang="en-US" dirty="0"/>
              <a:t>The Ethernet tab allows you to assign an IP address, subnet mask, default gateway, </a:t>
            </a:r>
          </a:p>
          <a:p>
            <a:r>
              <a:rPr lang="en-US" dirty="0"/>
              <a:t>and MCS port. It also displays the Magnum’s MAC address.</a:t>
            </a:r>
          </a:p>
        </p:txBody>
      </p:sp>
      <p:pic>
        <p:nvPicPr>
          <p:cNvPr id="3" name="Picture 2">
            <a:extLst>
              <a:ext uri="{FF2B5EF4-FFF2-40B4-BE49-F238E27FC236}">
                <a16:creationId xmlns:a16="http://schemas.microsoft.com/office/drawing/2014/main" id="{4B96023A-C8A6-49B1-8EB0-589C3E2162B5}"/>
              </a:ext>
            </a:extLst>
          </p:cNvPr>
          <p:cNvPicPr>
            <a:picLocks noChangeAspect="1"/>
          </p:cNvPicPr>
          <p:nvPr/>
        </p:nvPicPr>
        <p:blipFill>
          <a:blip r:embed="rId2"/>
          <a:stretch>
            <a:fillRect/>
          </a:stretch>
        </p:blipFill>
        <p:spPr>
          <a:xfrm>
            <a:off x="3652293" y="3003176"/>
            <a:ext cx="4161297" cy="3750047"/>
          </a:xfrm>
          <a:prstGeom prst="rect">
            <a:avLst/>
          </a:prstGeom>
        </p:spPr>
      </p:pic>
      <p:sp>
        <p:nvSpPr>
          <p:cNvPr id="4" name="TextBox 3">
            <a:extLst>
              <a:ext uri="{FF2B5EF4-FFF2-40B4-BE49-F238E27FC236}">
                <a16:creationId xmlns:a16="http://schemas.microsoft.com/office/drawing/2014/main" id="{F547B006-D46A-4DD7-8828-FE5DA40442E3}"/>
              </a:ext>
            </a:extLst>
          </p:cNvPr>
          <p:cNvSpPr txBox="1"/>
          <p:nvPr/>
        </p:nvSpPr>
        <p:spPr>
          <a:xfrm>
            <a:off x="600635" y="2115670"/>
            <a:ext cx="8196346" cy="646331"/>
          </a:xfrm>
          <a:prstGeom prst="rect">
            <a:avLst/>
          </a:prstGeom>
          <a:noFill/>
        </p:spPr>
        <p:txBody>
          <a:bodyPr wrap="none" rtlCol="0">
            <a:spAutoFit/>
          </a:bodyPr>
          <a:lstStyle/>
          <a:p>
            <a:r>
              <a:rPr lang="en-US" dirty="0"/>
              <a:t>You also have the ability to set the Magnum to look for a dynamic IP from a router by </a:t>
            </a:r>
          </a:p>
          <a:p>
            <a:r>
              <a:rPr lang="en-US" dirty="0"/>
              <a:t>selecting the yes radio button.</a:t>
            </a:r>
          </a:p>
        </p:txBody>
      </p:sp>
      <p:pic>
        <p:nvPicPr>
          <p:cNvPr id="5" name="Picture 4">
            <a:extLst>
              <a:ext uri="{FF2B5EF4-FFF2-40B4-BE49-F238E27FC236}">
                <a16:creationId xmlns:a16="http://schemas.microsoft.com/office/drawing/2014/main" id="{FA4D2DA1-4D0D-44D4-9905-95EED332AE00}"/>
              </a:ext>
            </a:extLst>
          </p:cNvPr>
          <p:cNvPicPr>
            <a:picLocks noChangeAspect="1"/>
          </p:cNvPicPr>
          <p:nvPr/>
        </p:nvPicPr>
        <p:blipFill>
          <a:blip r:embed="rId3"/>
          <a:stretch>
            <a:fillRect/>
          </a:stretch>
        </p:blipFill>
        <p:spPr>
          <a:xfrm>
            <a:off x="3863789" y="3598378"/>
            <a:ext cx="2101663" cy="1252647"/>
          </a:xfrm>
          <a:prstGeom prst="rect">
            <a:avLst/>
          </a:prstGeom>
        </p:spPr>
      </p:pic>
      <p:cxnSp>
        <p:nvCxnSpPr>
          <p:cNvPr id="6" name="Straight Arrow Connector 5">
            <a:extLst>
              <a:ext uri="{FF2B5EF4-FFF2-40B4-BE49-F238E27FC236}">
                <a16:creationId xmlns:a16="http://schemas.microsoft.com/office/drawing/2014/main" id="{B41ADC6A-1A68-4520-BDE8-1FA9988E0FF4}"/>
              </a:ext>
            </a:extLst>
          </p:cNvPr>
          <p:cNvCxnSpPr/>
          <p:nvPr/>
        </p:nvCxnSpPr>
        <p:spPr>
          <a:xfrm>
            <a:off x="3119718" y="2689412"/>
            <a:ext cx="1604682" cy="10578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5BAE3E-5B3A-4857-9794-FDE09534DF53}"/>
              </a:ext>
            </a:extLst>
          </p:cNvPr>
          <p:cNvSpPr txBox="1"/>
          <p:nvPr/>
        </p:nvSpPr>
        <p:spPr>
          <a:xfrm>
            <a:off x="3783106" y="5638801"/>
            <a:ext cx="3829831" cy="923330"/>
          </a:xfrm>
          <a:prstGeom prst="rect">
            <a:avLst/>
          </a:prstGeom>
          <a:noFill/>
        </p:spPr>
        <p:txBody>
          <a:bodyPr wrap="none" rtlCol="0">
            <a:spAutoFit/>
          </a:bodyPr>
          <a:lstStyle/>
          <a:p>
            <a:r>
              <a:rPr lang="en-US" dirty="0"/>
              <a:t>Once your changes are made you must</a:t>
            </a:r>
          </a:p>
          <a:p>
            <a:r>
              <a:rPr lang="en-US" dirty="0"/>
              <a:t>click send comm changes to controller</a:t>
            </a:r>
          </a:p>
          <a:p>
            <a:r>
              <a:rPr lang="en-US" dirty="0"/>
              <a:t>for changes to take effect.</a:t>
            </a:r>
          </a:p>
        </p:txBody>
      </p:sp>
      <p:cxnSp>
        <p:nvCxnSpPr>
          <p:cNvPr id="8" name="Straight Arrow Connector 7">
            <a:extLst>
              <a:ext uri="{FF2B5EF4-FFF2-40B4-BE49-F238E27FC236}">
                <a16:creationId xmlns:a16="http://schemas.microsoft.com/office/drawing/2014/main" id="{A2B8C883-3531-444C-A56C-FC0B8AF0D913}"/>
              </a:ext>
            </a:extLst>
          </p:cNvPr>
          <p:cNvCxnSpPr/>
          <p:nvPr/>
        </p:nvCxnSpPr>
        <p:spPr>
          <a:xfrm flipV="1">
            <a:off x="5423647" y="5262282"/>
            <a:ext cx="0" cy="4482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060ADCF-9715-47B7-B269-882C682D2011}"/>
              </a:ext>
            </a:extLst>
          </p:cNvPr>
          <p:cNvSpPr txBox="1"/>
          <p:nvPr/>
        </p:nvSpPr>
        <p:spPr>
          <a:xfrm>
            <a:off x="600635" y="3998260"/>
            <a:ext cx="2510118" cy="923330"/>
          </a:xfrm>
          <a:prstGeom prst="rect">
            <a:avLst/>
          </a:prstGeom>
          <a:noFill/>
        </p:spPr>
        <p:txBody>
          <a:bodyPr wrap="square" rtlCol="0">
            <a:spAutoFit/>
          </a:bodyPr>
          <a:lstStyle/>
          <a:p>
            <a:r>
              <a:rPr lang="en-US" dirty="0">
                <a:solidFill>
                  <a:srgbClr val="FF0000"/>
                </a:solidFill>
              </a:rPr>
              <a:t>Magnum must be power</a:t>
            </a:r>
          </a:p>
          <a:p>
            <a:r>
              <a:rPr lang="en-US" dirty="0">
                <a:solidFill>
                  <a:srgbClr val="FF0000"/>
                </a:solidFill>
              </a:rPr>
              <a:t>cycled for an IP change to take effect!!</a:t>
            </a:r>
          </a:p>
        </p:txBody>
      </p:sp>
      <p:sp>
        <p:nvSpPr>
          <p:cNvPr id="10" name="Title 2">
            <a:extLst>
              <a:ext uri="{FF2B5EF4-FFF2-40B4-BE49-F238E27FC236}">
                <a16:creationId xmlns:a16="http://schemas.microsoft.com/office/drawing/2014/main" id="{430B051C-6EB1-40EA-BB83-2ED9459E1422}"/>
              </a:ext>
            </a:extLst>
          </p:cNvPr>
          <p:cNvSpPr txBox="1">
            <a:spLocks/>
          </p:cNvSpPr>
          <p:nvPr/>
        </p:nvSpPr>
        <p:spPr>
          <a:xfrm>
            <a:off x="-1" y="-188057"/>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Ethernet</a:t>
            </a:r>
          </a:p>
        </p:txBody>
      </p:sp>
    </p:spTree>
    <p:extLst>
      <p:ext uri="{BB962C8B-B14F-4D97-AF65-F5344CB8AC3E}">
        <p14:creationId xmlns:p14="http://schemas.microsoft.com/office/powerpoint/2010/main" val="257886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07CFA-627C-488B-BD53-EEE3422BFBB3}"/>
              </a:ext>
            </a:extLst>
          </p:cNvPr>
          <p:cNvPicPr>
            <a:picLocks noChangeAspect="1"/>
          </p:cNvPicPr>
          <p:nvPr/>
        </p:nvPicPr>
        <p:blipFill>
          <a:blip r:embed="rId2"/>
          <a:stretch>
            <a:fillRect/>
          </a:stretch>
        </p:blipFill>
        <p:spPr>
          <a:xfrm>
            <a:off x="3636189" y="3003177"/>
            <a:ext cx="4178233" cy="3759012"/>
          </a:xfrm>
          <a:prstGeom prst="rect">
            <a:avLst/>
          </a:prstGeom>
        </p:spPr>
      </p:pic>
      <p:sp>
        <p:nvSpPr>
          <p:cNvPr id="3" name="TextBox 2">
            <a:extLst>
              <a:ext uri="{FF2B5EF4-FFF2-40B4-BE49-F238E27FC236}">
                <a16:creationId xmlns:a16="http://schemas.microsoft.com/office/drawing/2014/main" id="{96FAD00F-E6BA-4AC3-9569-3FA97A874F4B}"/>
              </a:ext>
            </a:extLst>
          </p:cNvPr>
          <p:cNvSpPr txBox="1"/>
          <p:nvPr/>
        </p:nvSpPr>
        <p:spPr>
          <a:xfrm>
            <a:off x="279646" y="1365797"/>
            <a:ext cx="8584706" cy="646331"/>
          </a:xfrm>
          <a:prstGeom prst="rect">
            <a:avLst/>
          </a:prstGeom>
          <a:noFill/>
        </p:spPr>
        <p:txBody>
          <a:bodyPr wrap="square" rtlCol="0">
            <a:spAutoFit/>
          </a:bodyPr>
          <a:lstStyle/>
          <a:p>
            <a:r>
              <a:rPr lang="en-US" dirty="0"/>
              <a:t>The Graphics tab allows you to select the appropriate file path for displaying graphics</a:t>
            </a:r>
          </a:p>
          <a:p>
            <a:r>
              <a:rPr lang="en-US" dirty="0"/>
              <a:t>on an MCS touchscreen.</a:t>
            </a:r>
          </a:p>
        </p:txBody>
      </p:sp>
      <p:sp>
        <p:nvSpPr>
          <p:cNvPr id="4" name="TextBox 3">
            <a:extLst>
              <a:ext uri="{FF2B5EF4-FFF2-40B4-BE49-F238E27FC236}">
                <a16:creationId xmlns:a16="http://schemas.microsoft.com/office/drawing/2014/main" id="{674E7A27-5703-43CB-A17C-606A32989312}"/>
              </a:ext>
            </a:extLst>
          </p:cNvPr>
          <p:cNvSpPr txBox="1"/>
          <p:nvPr/>
        </p:nvSpPr>
        <p:spPr>
          <a:xfrm>
            <a:off x="3783106" y="5638801"/>
            <a:ext cx="3780202" cy="830997"/>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Once your changes are made you must</a:t>
            </a:r>
          </a:p>
          <a:p>
            <a:r>
              <a:rPr lang="en-US" sz="1600" dirty="0">
                <a:latin typeface="Arial" panose="020B0604020202020204" pitchFamily="34" charset="0"/>
                <a:cs typeface="Arial" panose="020B0604020202020204" pitchFamily="34" charset="0"/>
              </a:rPr>
              <a:t>click send graphics file changes to </a:t>
            </a:r>
          </a:p>
          <a:p>
            <a:r>
              <a:rPr lang="en-US" sz="1600" dirty="0">
                <a:latin typeface="Arial" panose="020B0604020202020204" pitchFamily="34" charset="0"/>
                <a:cs typeface="Arial" panose="020B0604020202020204" pitchFamily="34" charset="0"/>
              </a:rPr>
              <a:t>controller for changes to take effect.</a:t>
            </a:r>
          </a:p>
        </p:txBody>
      </p:sp>
      <p:cxnSp>
        <p:nvCxnSpPr>
          <p:cNvPr id="5" name="Straight Arrow Connector 4">
            <a:extLst>
              <a:ext uri="{FF2B5EF4-FFF2-40B4-BE49-F238E27FC236}">
                <a16:creationId xmlns:a16="http://schemas.microsoft.com/office/drawing/2014/main" id="{1308FB43-1C2C-4148-801B-105063A5ED83}"/>
              </a:ext>
            </a:extLst>
          </p:cNvPr>
          <p:cNvCxnSpPr>
            <a:cxnSpLocks/>
          </p:cNvCxnSpPr>
          <p:nvPr/>
        </p:nvCxnSpPr>
        <p:spPr>
          <a:xfrm flipV="1">
            <a:off x="5423647" y="4648200"/>
            <a:ext cx="0" cy="10623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1B44E78-C37E-4EB2-92FC-38A4EDFB05D0}"/>
              </a:ext>
            </a:extLst>
          </p:cNvPr>
          <p:cNvSpPr txBox="1"/>
          <p:nvPr/>
        </p:nvSpPr>
        <p:spPr>
          <a:xfrm>
            <a:off x="304799" y="1988831"/>
            <a:ext cx="7835153" cy="369332"/>
          </a:xfrm>
          <a:prstGeom prst="rect">
            <a:avLst/>
          </a:prstGeom>
          <a:noFill/>
        </p:spPr>
        <p:txBody>
          <a:bodyPr wrap="square" rtlCol="0">
            <a:spAutoFit/>
          </a:bodyPr>
          <a:lstStyle/>
          <a:p>
            <a:r>
              <a:rPr lang="en-US" dirty="0"/>
              <a:t>Default Windows path - C:/MCS/GRAPHICS/</a:t>
            </a:r>
            <a:endParaRPr lang="en-US" dirty="0">
              <a:solidFill>
                <a:srgbClr val="FF0000"/>
              </a:solidFill>
            </a:endParaRPr>
          </a:p>
        </p:txBody>
      </p:sp>
      <p:sp>
        <p:nvSpPr>
          <p:cNvPr id="7" name="TextBox 6">
            <a:extLst>
              <a:ext uri="{FF2B5EF4-FFF2-40B4-BE49-F238E27FC236}">
                <a16:creationId xmlns:a16="http://schemas.microsoft.com/office/drawing/2014/main" id="{5829FC57-00F7-4358-906F-3605394A9859}"/>
              </a:ext>
            </a:extLst>
          </p:cNvPr>
          <p:cNvSpPr txBox="1"/>
          <p:nvPr/>
        </p:nvSpPr>
        <p:spPr>
          <a:xfrm>
            <a:off x="308112" y="2356830"/>
            <a:ext cx="6586611" cy="369332"/>
          </a:xfrm>
          <a:prstGeom prst="rect">
            <a:avLst/>
          </a:prstGeom>
          <a:noFill/>
        </p:spPr>
        <p:txBody>
          <a:bodyPr wrap="none" rtlCol="0">
            <a:spAutoFit/>
          </a:bodyPr>
          <a:lstStyle/>
          <a:p>
            <a:r>
              <a:rPr lang="en-US" dirty="0"/>
              <a:t>Default Linux path - /home/ubuntu/MCS-Connect/MCS/Graphics/</a:t>
            </a:r>
            <a:endParaRPr lang="en-US" dirty="0">
              <a:solidFill>
                <a:srgbClr val="FF0000"/>
              </a:solidFill>
            </a:endParaRPr>
          </a:p>
        </p:txBody>
      </p:sp>
      <p:sp>
        <p:nvSpPr>
          <p:cNvPr id="8" name="TextBox 7">
            <a:extLst>
              <a:ext uri="{FF2B5EF4-FFF2-40B4-BE49-F238E27FC236}">
                <a16:creationId xmlns:a16="http://schemas.microsoft.com/office/drawing/2014/main" id="{BB432C17-B1F6-4D26-82E1-61B70A200AB6}"/>
              </a:ext>
            </a:extLst>
          </p:cNvPr>
          <p:cNvSpPr txBox="1"/>
          <p:nvPr/>
        </p:nvSpPr>
        <p:spPr>
          <a:xfrm>
            <a:off x="71718" y="3119718"/>
            <a:ext cx="3547766" cy="2062103"/>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In this example you will have</a:t>
            </a:r>
          </a:p>
          <a:p>
            <a:r>
              <a:rPr lang="en-US" sz="1600" dirty="0">
                <a:latin typeface="Arial" panose="020B0604020202020204" pitchFamily="34" charset="0"/>
                <a:cs typeface="Arial" panose="020B0604020202020204" pitchFamily="34" charset="0"/>
              </a:rPr>
              <a:t>an </a:t>
            </a:r>
            <a:r>
              <a:rPr lang="en-US" sz="1600" dirty="0" err="1">
                <a:latin typeface="Arial" panose="020B0604020202020204" pitchFamily="34" charset="0"/>
                <a:cs typeface="Arial" panose="020B0604020202020204" pitchFamily="34" charset="0"/>
              </a:rPr>
              <a:t>abc</a:t>
            </a:r>
            <a:r>
              <a:rPr lang="en-US" sz="1600" dirty="0">
                <a:latin typeface="Arial" panose="020B0604020202020204" pitchFamily="34" charset="0"/>
                <a:cs typeface="Arial" panose="020B0604020202020204" pitchFamily="34" charset="0"/>
              </a:rPr>
              <a:t> folder and inside that </a:t>
            </a:r>
            <a:r>
              <a:rPr lang="en-US" sz="1600" dirty="0" err="1">
                <a:latin typeface="Arial" panose="020B0604020202020204" pitchFamily="34" charset="0"/>
                <a:cs typeface="Arial" panose="020B0604020202020204" pitchFamily="34" charset="0"/>
              </a:rPr>
              <a:t>abc</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rPr>
              <a:t>folder will be a systemoverview.xml </a:t>
            </a:r>
          </a:p>
          <a:p>
            <a:r>
              <a:rPr lang="en-US" sz="1600" dirty="0">
                <a:latin typeface="Arial" panose="020B0604020202020204" pitchFamily="34" charset="0"/>
                <a:cs typeface="Arial" panose="020B0604020202020204" pitchFamily="34" charset="0"/>
              </a:rPr>
              <a:t>file. The default graphics path is </a:t>
            </a:r>
          </a:p>
          <a:p>
            <a:r>
              <a:rPr lang="en-US" sz="1600" dirty="0">
                <a:latin typeface="Arial" panose="020B0604020202020204" pitchFamily="34" charset="0"/>
                <a:cs typeface="Arial" panose="020B0604020202020204" pitchFamily="34" charset="0"/>
              </a:rPr>
              <a:t>already determined by MCS Connect</a:t>
            </a:r>
          </a:p>
          <a:p>
            <a:r>
              <a:rPr lang="en-US" sz="1600" dirty="0">
                <a:latin typeface="Arial" panose="020B0604020202020204" pitchFamily="34" charset="0"/>
                <a:cs typeface="Arial" panose="020B0604020202020204" pitchFamily="34" charset="0"/>
              </a:rPr>
              <a:t>so all that needs to be done is to add</a:t>
            </a:r>
          </a:p>
          <a:p>
            <a:r>
              <a:rPr lang="en-US" sz="1600" dirty="0">
                <a:latin typeface="Arial" panose="020B0604020202020204" pitchFamily="34" charset="0"/>
                <a:cs typeface="Arial" panose="020B0604020202020204" pitchFamily="34" charset="0"/>
              </a:rPr>
              <a:t>the rest of the file path so MCS</a:t>
            </a:r>
          </a:p>
          <a:p>
            <a:r>
              <a:rPr lang="en-US" sz="1600" dirty="0">
                <a:latin typeface="Arial" panose="020B0604020202020204" pitchFamily="34" charset="0"/>
                <a:cs typeface="Arial" panose="020B0604020202020204" pitchFamily="34" charset="0"/>
              </a:rPr>
              <a:t>Connect can access the files.</a:t>
            </a:r>
          </a:p>
        </p:txBody>
      </p:sp>
      <p:cxnSp>
        <p:nvCxnSpPr>
          <p:cNvPr id="9" name="Straight Arrow Connector 8">
            <a:extLst>
              <a:ext uri="{FF2B5EF4-FFF2-40B4-BE49-F238E27FC236}">
                <a16:creationId xmlns:a16="http://schemas.microsoft.com/office/drawing/2014/main" id="{7E390D36-4D79-4895-8BD9-15B487033A27}"/>
              </a:ext>
            </a:extLst>
          </p:cNvPr>
          <p:cNvCxnSpPr>
            <a:cxnSpLocks/>
          </p:cNvCxnSpPr>
          <p:nvPr/>
        </p:nvCxnSpPr>
        <p:spPr>
          <a:xfrm flipV="1">
            <a:off x="3541059" y="4213411"/>
            <a:ext cx="322729" cy="3406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642BC9-CA30-494D-9887-4DBDDC6C486E}"/>
              </a:ext>
            </a:extLst>
          </p:cNvPr>
          <p:cNvSpPr txBox="1"/>
          <p:nvPr/>
        </p:nvSpPr>
        <p:spPr>
          <a:xfrm>
            <a:off x="4379097" y="1971515"/>
            <a:ext cx="2485809" cy="369332"/>
          </a:xfrm>
          <a:prstGeom prst="rect">
            <a:avLst/>
          </a:prstGeom>
          <a:noFill/>
        </p:spPr>
        <p:txBody>
          <a:bodyPr wrap="none" rtlCol="0">
            <a:spAutoFit/>
          </a:bodyPr>
          <a:lstStyle/>
          <a:p>
            <a:r>
              <a:rPr lang="en-US" dirty="0" err="1">
                <a:solidFill>
                  <a:srgbClr val="FF0000"/>
                </a:solidFill>
              </a:rPr>
              <a:t>abc</a:t>
            </a:r>
            <a:r>
              <a:rPr lang="en-US" dirty="0">
                <a:solidFill>
                  <a:srgbClr val="FF0000"/>
                </a:solidFill>
              </a:rPr>
              <a:t>/systemoverview.xml</a:t>
            </a:r>
            <a:endParaRPr lang="en-US" dirty="0"/>
          </a:p>
        </p:txBody>
      </p:sp>
      <p:sp>
        <p:nvSpPr>
          <p:cNvPr id="11" name="Rectangle 10">
            <a:extLst>
              <a:ext uri="{FF2B5EF4-FFF2-40B4-BE49-F238E27FC236}">
                <a16:creationId xmlns:a16="http://schemas.microsoft.com/office/drawing/2014/main" id="{681ABB8A-296E-4BC3-B844-881C23872F15}"/>
              </a:ext>
            </a:extLst>
          </p:cNvPr>
          <p:cNvSpPr/>
          <p:nvPr/>
        </p:nvSpPr>
        <p:spPr>
          <a:xfrm>
            <a:off x="6410739" y="2356830"/>
            <a:ext cx="2485809" cy="369332"/>
          </a:xfrm>
          <a:prstGeom prst="rect">
            <a:avLst/>
          </a:prstGeom>
        </p:spPr>
        <p:txBody>
          <a:bodyPr wrap="none">
            <a:spAutoFit/>
          </a:bodyPr>
          <a:lstStyle/>
          <a:p>
            <a:r>
              <a:rPr lang="en-US" dirty="0" err="1">
                <a:solidFill>
                  <a:srgbClr val="FF0000"/>
                </a:solidFill>
              </a:rPr>
              <a:t>abc</a:t>
            </a:r>
            <a:r>
              <a:rPr lang="en-US" dirty="0">
                <a:solidFill>
                  <a:srgbClr val="FF0000"/>
                </a:solidFill>
              </a:rPr>
              <a:t>/systemoverview.xml</a:t>
            </a:r>
            <a:endParaRPr lang="en-US" dirty="0"/>
          </a:p>
        </p:txBody>
      </p:sp>
      <p:sp>
        <p:nvSpPr>
          <p:cNvPr id="12" name="Title 2">
            <a:extLst>
              <a:ext uri="{FF2B5EF4-FFF2-40B4-BE49-F238E27FC236}">
                <a16:creationId xmlns:a16="http://schemas.microsoft.com/office/drawing/2014/main" id="{BD3E1329-4BC6-4ED1-A253-3B783FFCCFA1}"/>
              </a:ext>
            </a:extLst>
          </p:cNvPr>
          <p:cNvSpPr txBox="1">
            <a:spLocks/>
          </p:cNvSpPr>
          <p:nvPr/>
        </p:nvSpPr>
        <p:spPr>
          <a:xfrm>
            <a:off x="-1" y="-188057"/>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Graphics</a:t>
            </a:r>
          </a:p>
        </p:txBody>
      </p:sp>
    </p:spTree>
    <p:extLst>
      <p:ext uri="{BB962C8B-B14F-4D97-AF65-F5344CB8AC3E}">
        <p14:creationId xmlns:p14="http://schemas.microsoft.com/office/powerpoint/2010/main" val="141851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1143000"/>
          </a:xfrm>
        </p:spPr>
        <p:txBody>
          <a:bodyPr>
            <a:normAutofit/>
          </a:bodyPr>
          <a:lstStyle/>
          <a:p>
            <a:r>
              <a:rPr lang="en-US" sz="3600" dirty="0">
                <a:solidFill>
                  <a:srgbClr val="0070C0"/>
                </a:solidFill>
                <a:latin typeface="Arial Rounded MT Bold" panose="020F0704030504030204" pitchFamily="34" charset="0"/>
              </a:rPr>
              <a:t>Graphics</a:t>
            </a:r>
          </a:p>
        </p:txBody>
      </p:sp>
      <p:sp>
        <p:nvSpPr>
          <p:cNvPr id="11" name="Content Placeholder 2"/>
          <p:cNvSpPr txBox="1">
            <a:spLocks/>
          </p:cNvSpPr>
          <p:nvPr/>
        </p:nvSpPr>
        <p:spPr>
          <a:xfrm>
            <a:off x="533400" y="838200"/>
            <a:ext cx="8229600" cy="39624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Custom dynamic graphics can be added to MCS-Connect giving a real-time animated view of each unit</a:t>
            </a:r>
          </a:p>
        </p:txBody>
      </p:sp>
      <p:pic>
        <p:nvPicPr>
          <p:cNvPr id="5" name="Picture 4">
            <a:extLst>
              <a:ext uri="{FF2B5EF4-FFF2-40B4-BE49-F238E27FC236}">
                <a16:creationId xmlns:a16="http://schemas.microsoft.com/office/drawing/2014/main" id="{D9500A29-3265-4F1B-A5B1-30D13449F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381" y="2286000"/>
            <a:ext cx="6095238" cy="3614286"/>
          </a:xfrm>
          <a:prstGeom prst="rect">
            <a:avLst/>
          </a:prstGeom>
        </p:spPr>
      </p:pic>
    </p:spTree>
    <p:extLst>
      <p:ext uri="{BB962C8B-B14F-4D97-AF65-F5344CB8AC3E}">
        <p14:creationId xmlns:p14="http://schemas.microsoft.com/office/powerpoint/2010/main" val="5018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3E9359-80C8-44A8-8CB0-F768C3C01BD7}"/>
              </a:ext>
            </a:extLst>
          </p:cNvPr>
          <p:cNvPicPr>
            <a:picLocks noChangeAspect="1"/>
          </p:cNvPicPr>
          <p:nvPr/>
        </p:nvPicPr>
        <p:blipFill>
          <a:blip r:embed="rId2"/>
          <a:stretch>
            <a:fillRect/>
          </a:stretch>
        </p:blipFill>
        <p:spPr>
          <a:xfrm>
            <a:off x="1600200" y="2756827"/>
            <a:ext cx="5722144" cy="3757613"/>
          </a:xfrm>
          <a:prstGeom prst="rect">
            <a:avLst/>
          </a:prstGeom>
        </p:spPr>
      </p:pic>
      <p:sp>
        <p:nvSpPr>
          <p:cNvPr id="4" name="Title 1"/>
          <p:cNvSpPr>
            <a:spLocks noGrp="1"/>
          </p:cNvSpPr>
          <p:nvPr>
            <p:ph type="title"/>
          </p:nvPr>
        </p:nvSpPr>
        <p:spPr>
          <a:xfrm>
            <a:off x="457200" y="76200"/>
            <a:ext cx="8197327" cy="914400"/>
          </a:xfrm>
        </p:spPr>
        <p:txBody>
          <a:bodyPr>
            <a:normAutofit/>
          </a:bodyPr>
          <a:lstStyle/>
          <a:p>
            <a:r>
              <a:rPr lang="en-US" sz="3600" dirty="0">
                <a:solidFill>
                  <a:srgbClr val="0070C0"/>
                </a:solidFill>
                <a:latin typeface="Arial Rounded MT Bold"/>
              </a:rPr>
              <a:t>Connection Types</a:t>
            </a:r>
          </a:p>
        </p:txBody>
      </p:sp>
      <p:sp>
        <p:nvSpPr>
          <p:cNvPr id="5" name="Content Placeholder 2"/>
          <p:cNvSpPr txBox="1">
            <a:spLocks/>
          </p:cNvSpPr>
          <p:nvPr/>
        </p:nvSpPr>
        <p:spPr>
          <a:xfrm>
            <a:off x="534294" y="976973"/>
            <a:ext cx="7583050" cy="533401"/>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Can connect locally (Serial or Ethernet)</a:t>
            </a:r>
          </a:p>
        </p:txBody>
      </p:sp>
      <p:sp>
        <p:nvSpPr>
          <p:cNvPr id="6" name="Left Arrow 5"/>
          <p:cNvSpPr/>
          <p:nvPr/>
        </p:nvSpPr>
        <p:spPr>
          <a:xfrm flipH="1">
            <a:off x="914400" y="3352800"/>
            <a:ext cx="1159041" cy="371475"/>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Left Arrow 6"/>
          <p:cNvSpPr/>
          <p:nvPr/>
        </p:nvSpPr>
        <p:spPr>
          <a:xfrm>
            <a:off x="6705600" y="4129031"/>
            <a:ext cx="1043418" cy="358048"/>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24246" y="1432772"/>
            <a:ext cx="8130280" cy="830997"/>
          </a:xfrm>
          <a:prstGeom prst="rect">
            <a:avLst/>
          </a:prstGeom>
        </p:spPr>
        <p:txBody>
          <a:bodyPr wrap="square">
            <a:spAutoFit/>
          </a:bodyPr>
          <a:lstStyle/>
          <a:p>
            <a:pPr marL="344488" indent="-344488">
              <a:buFont typeface="Arial" panose="020B0604020202020204" pitchFamily="34" charset="0"/>
              <a:buChar char="•"/>
            </a:pPr>
            <a:r>
              <a:rPr lang="en-US" sz="2400">
                <a:latin typeface="Arial" panose="020B0604020202020204" pitchFamily="34" charset="0"/>
                <a:cs typeface="Arial" panose="020B0604020202020204" pitchFamily="34" charset="0"/>
              </a:rPr>
              <a:t>Can connect remotely to a MCS controller with internet access using Dialup, IP(Internet) and IP Lantronix</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32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57062E-9FB0-4495-BE84-F94326A3942D}"/>
              </a:ext>
            </a:extLst>
          </p:cNvPr>
          <p:cNvPicPr>
            <a:picLocks noChangeAspect="1"/>
          </p:cNvPicPr>
          <p:nvPr/>
        </p:nvPicPr>
        <p:blipFill>
          <a:blip r:embed="rId2"/>
          <a:stretch>
            <a:fillRect/>
          </a:stretch>
        </p:blipFill>
        <p:spPr>
          <a:xfrm>
            <a:off x="4769776" y="1877312"/>
            <a:ext cx="4169429" cy="3777013"/>
          </a:xfrm>
          <a:prstGeom prst="rect">
            <a:avLst/>
          </a:prstGeom>
        </p:spPr>
      </p:pic>
      <p:sp>
        <p:nvSpPr>
          <p:cNvPr id="3" name="Title 2">
            <a:extLst>
              <a:ext uri="{FF2B5EF4-FFF2-40B4-BE49-F238E27FC236}">
                <a16:creationId xmlns:a16="http://schemas.microsoft.com/office/drawing/2014/main" id="{375CE2B5-3B86-4CD0-9034-527914529570}"/>
              </a:ext>
            </a:extLst>
          </p:cNvPr>
          <p:cNvSpPr txBox="1">
            <a:spLocks/>
          </p:cNvSpPr>
          <p:nvPr/>
        </p:nvSpPr>
        <p:spPr>
          <a:xfrm>
            <a:off x="-1" y="-265878"/>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Site Info</a:t>
            </a:r>
          </a:p>
        </p:txBody>
      </p:sp>
      <p:sp>
        <p:nvSpPr>
          <p:cNvPr id="4" name="TextBox 3">
            <a:extLst>
              <a:ext uri="{FF2B5EF4-FFF2-40B4-BE49-F238E27FC236}">
                <a16:creationId xmlns:a16="http://schemas.microsoft.com/office/drawing/2014/main" id="{1F4629C7-9979-4AA6-BC01-FB76D770F71C}"/>
              </a:ext>
            </a:extLst>
          </p:cNvPr>
          <p:cNvSpPr txBox="1"/>
          <p:nvPr/>
        </p:nvSpPr>
        <p:spPr>
          <a:xfrm>
            <a:off x="457200" y="1230981"/>
            <a:ext cx="8315033" cy="646331"/>
          </a:xfrm>
          <a:prstGeom prst="rect">
            <a:avLst/>
          </a:prstGeom>
          <a:noFill/>
        </p:spPr>
        <p:txBody>
          <a:bodyPr wrap="none" rtlCol="0">
            <a:spAutoFit/>
          </a:bodyPr>
          <a:lstStyle/>
          <a:p>
            <a:r>
              <a:rPr lang="en-US" dirty="0"/>
              <a:t>The Site Info will provide information pertaining to your controller. This window is view</a:t>
            </a:r>
          </a:p>
          <a:p>
            <a:r>
              <a:rPr lang="en-US" dirty="0"/>
              <a:t>only and cannot be modified.</a:t>
            </a:r>
          </a:p>
        </p:txBody>
      </p:sp>
      <p:sp>
        <p:nvSpPr>
          <p:cNvPr id="5" name="TextBox 4">
            <a:extLst>
              <a:ext uri="{FF2B5EF4-FFF2-40B4-BE49-F238E27FC236}">
                <a16:creationId xmlns:a16="http://schemas.microsoft.com/office/drawing/2014/main" id="{E7D0E29D-F053-4D4B-86AB-295BFDB5C3AF}"/>
              </a:ext>
            </a:extLst>
          </p:cNvPr>
          <p:cNvSpPr txBox="1"/>
          <p:nvPr/>
        </p:nvSpPr>
        <p:spPr>
          <a:xfrm>
            <a:off x="181604" y="1972235"/>
            <a:ext cx="4695196" cy="3473259"/>
          </a:xfrm>
          <a:prstGeom prst="rect">
            <a:avLst/>
          </a:prstGeom>
          <a:noFill/>
        </p:spPr>
        <p:txBody>
          <a:bodyPr wrap="none" rtlCol="0">
            <a:spAutoFit/>
          </a:bodyPr>
          <a:lstStyle/>
          <a:p>
            <a:pPr marL="342900" indent="-342900">
              <a:lnSpc>
                <a:spcPts val="2000"/>
              </a:lnSpc>
              <a:spcAft>
                <a:spcPts val="300"/>
              </a:spcAft>
              <a:buFont typeface="+mj-lt"/>
              <a:buAutoNum type="arabicPeriod"/>
            </a:pPr>
            <a:r>
              <a:rPr lang="en-US" sz="1600" dirty="0">
                <a:latin typeface="Arial" panose="020B0604020202020204" pitchFamily="34" charset="0"/>
                <a:cs typeface="Arial" panose="020B0604020202020204" pitchFamily="34" charset="0"/>
              </a:rPr>
              <a:t>HW Serial # - Serial number of board</a:t>
            </a:r>
          </a:p>
          <a:p>
            <a:pPr marL="342900" indent="-342900">
              <a:lnSpc>
                <a:spcPts val="2000"/>
              </a:lnSpc>
              <a:spcAft>
                <a:spcPts val="300"/>
              </a:spcAft>
              <a:buFont typeface="+mj-lt"/>
              <a:buAutoNum type="arabicPeriod"/>
            </a:pPr>
            <a:r>
              <a:rPr lang="en-US" sz="1600" dirty="0" err="1">
                <a:latin typeface="Arial" panose="020B0604020202020204" pitchFamily="34" charset="0"/>
                <a:cs typeface="Arial" panose="020B0604020202020204" pitchFamily="34" charset="0"/>
              </a:rPr>
              <a:t>Cfg</a:t>
            </a:r>
            <a:r>
              <a:rPr lang="en-US" sz="1600" dirty="0">
                <a:latin typeface="Arial" panose="020B0604020202020204" pitchFamily="34" charset="0"/>
                <a:cs typeface="Arial" panose="020B0604020202020204" pitchFamily="34" charset="0"/>
              </a:rPr>
              <a:t> Date – Last time the config was modified</a:t>
            </a:r>
          </a:p>
          <a:p>
            <a:pPr marL="342900" indent="-342900">
              <a:lnSpc>
                <a:spcPts val="2000"/>
              </a:lnSpc>
              <a:spcAft>
                <a:spcPts val="300"/>
              </a:spcAft>
              <a:buFont typeface="+mj-lt"/>
              <a:buAutoNum type="arabicPeriod"/>
            </a:pPr>
            <a:r>
              <a:rPr lang="en-US" sz="1600" dirty="0" err="1">
                <a:latin typeface="Arial" panose="020B0604020202020204" pitchFamily="34" charset="0"/>
                <a:cs typeface="Arial" panose="020B0604020202020204" pitchFamily="34" charset="0"/>
              </a:rPr>
              <a:t>Cfg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Vers</a:t>
            </a:r>
            <a:r>
              <a:rPr lang="en-US" sz="1600" dirty="0">
                <a:latin typeface="Arial" panose="020B0604020202020204" pitchFamily="34" charset="0"/>
                <a:cs typeface="Arial" panose="020B0604020202020204" pitchFamily="34" charset="0"/>
              </a:rPr>
              <a:t>. – Version of config file</a:t>
            </a:r>
          </a:p>
          <a:p>
            <a:pPr marL="342900" indent="-342900">
              <a:lnSpc>
                <a:spcPts val="2000"/>
              </a:lnSpc>
              <a:spcAft>
                <a:spcPts val="300"/>
              </a:spcAft>
              <a:buFont typeface="+mj-lt"/>
              <a:buAutoNum type="arabicPeriod"/>
            </a:pPr>
            <a:r>
              <a:rPr lang="en-US" sz="1600" dirty="0">
                <a:latin typeface="Arial" panose="020B0604020202020204" pitchFamily="34" charset="0"/>
                <a:cs typeface="Arial" panose="020B0604020202020204" pitchFamily="34" charset="0"/>
              </a:rPr>
              <a:t>Unit Model # - if provided</a:t>
            </a:r>
          </a:p>
          <a:p>
            <a:pPr marL="342900" indent="-342900">
              <a:lnSpc>
                <a:spcPts val="2000"/>
              </a:lnSpc>
              <a:spcAft>
                <a:spcPts val="300"/>
              </a:spcAft>
              <a:buFont typeface="+mj-lt"/>
              <a:buAutoNum type="arabicPeriod"/>
            </a:pPr>
            <a:r>
              <a:rPr lang="en-US" sz="1600" dirty="0">
                <a:latin typeface="Arial" panose="020B0604020202020204" pitchFamily="34" charset="0"/>
                <a:cs typeface="Arial" panose="020B0604020202020204" pitchFamily="34" charset="0"/>
              </a:rPr>
              <a:t>Unit Serial # - if provided</a:t>
            </a:r>
          </a:p>
          <a:p>
            <a:pPr marL="342900" indent="-342900">
              <a:lnSpc>
                <a:spcPts val="2000"/>
              </a:lnSpc>
              <a:spcAft>
                <a:spcPts val="300"/>
              </a:spcAft>
              <a:buFont typeface="+mj-lt"/>
              <a:buAutoNum type="arabicPeriod"/>
            </a:pPr>
            <a:r>
              <a:rPr lang="en-US" sz="1600" dirty="0">
                <a:latin typeface="Arial" panose="020B0604020202020204" pitchFamily="34" charset="0"/>
                <a:cs typeface="Arial" panose="020B0604020202020204" pitchFamily="34" charset="0"/>
              </a:rPr>
              <a:t>Install Date – Date config was made</a:t>
            </a:r>
          </a:p>
          <a:p>
            <a:pPr marL="342900" indent="-342900">
              <a:lnSpc>
                <a:spcPts val="1800"/>
              </a:lnSpc>
              <a:buFont typeface="+mj-lt"/>
              <a:buAutoNum type="arabicPeriod"/>
            </a:pPr>
            <a:r>
              <a:rPr lang="en-US" sz="1600" dirty="0">
                <a:latin typeface="Arial" panose="020B0604020202020204" pitchFamily="34" charset="0"/>
                <a:cs typeface="Arial" panose="020B0604020202020204" pitchFamily="34" charset="0"/>
              </a:rPr>
              <a:t>Current Firmware – What’s currently loaded</a:t>
            </a:r>
          </a:p>
          <a:p>
            <a:pPr>
              <a:lnSpc>
                <a:spcPts val="1800"/>
              </a:lnSpc>
              <a:spcAft>
                <a:spcPts val="300"/>
              </a:spcAft>
            </a:pPr>
            <a:r>
              <a:rPr lang="en-US" sz="1600" dirty="0">
                <a:latin typeface="Arial" panose="020B0604020202020204" pitchFamily="34" charset="0"/>
                <a:cs typeface="Arial" panose="020B0604020202020204" pitchFamily="34" charset="0"/>
              </a:rPr>
              <a:t>       into board</a:t>
            </a:r>
          </a:p>
          <a:p>
            <a:pPr marL="342900" indent="-342900">
              <a:lnSpc>
                <a:spcPts val="2000"/>
              </a:lnSpc>
              <a:spcAft>
                <a:spcPts val="300"/>
              </a:spcAft>
              <a:buAutoNum type="arabicPeriod" startAt="8"/>
            </a:pPr>
            <a:r>
              <a:rPr lang="en-US" sz="1600" dirty="0">
                <a:latin typeface="Arial" panose="020B0604020202020204" pitchFamily="34" charset="0"/>
                <a:cs typeface="Arial" panose="020B0604020202020204" pitchFamily="34" charset="0"/>
              </a:rPr>
              <a:t>Tech Name – Creator of config</a:t>
            </a:r>
          </a:p>
          <a:p>
            <a:pPr marL="342900" indent="-342900">
              <a:lnSpc>
                <a:spcPts val="1800"/>
              </a:lnSpc>
              <a:buAutoNum type="arabicPeriod" startAt="8"/>
            </a:pPr>
            <a:r>
              <a:rPr lang="en-US" sz="1600" dirty="0">
                <a:latin typeface="Arial" panose="020B0604020202020204" pitchFamily="34" charset="0"/>
                <a:cs typeface="Arial" panose="020B0604020202020204" pitchFamily="34" charset="0"/>
              </a:rPr>
              <a:t>Testing Firmware – Firmware used for testing </a:t>
            </a:r>
          </a:p>
          <a:p>
            <a:pPr>
              <a:lnSpc>
                <a:spcPts val="1800"/>
              </a:lnSpc>
              <a:spcAft>
                <a:spcPts val="300"/>
              </a:spcAft>
            </a:pPr>
            <a:r>
              <a:rPr lang="en-US" sz="1600" dirty="0">
                <a:latin typeface="Arial" panose="020B0604020202020204" pitchFamily="34" charset="0"/>
                <a:cs typeface="Arial" panose="020B0604020202020204" pitchFamily="34" charset="0"/>
              </a:rPr>
              <a:t>       config in factory</a:t>
            </a:r>
          </a:p>
          <a:p>
            <a:pPr>
              <a:lnSpc>
                <a:spcPts val="2000"/>
              </a:lnSpc>
              <a:spcAft>
                <a:spcPts val="300"/>
              </a:spcAft>
            </a:pPr>
            <a:r>
              <a:rPr lang="en-US" sz="1600" dirty="0">
                <a:latin typeface="Arial" panose="020B0604020202020204" pitchFamily="34" charset="0"/>
                <a:cs typeface="Arial" panose="020B0604020202020204" pitchFamily="34" charset="0"/>
              </a:rPr>
              <a:t>10. Revision – Revision # of loaded config</a:t>
            </a:r>
          </a:p>
        </p:txBody>
      </p:sp>
    </p:spTree>
    <p:extLst>
      <p:ext uri="{BB962C8B-B14F-4D97-AF65-F5344CB8AC3E}">
        <p14:creationId xmlns:p14="http://schemas.microsoft.com/office/powerpoint/2010/main" val="16052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par>
                                <p:cTn id="25" presetID="1"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par>
                                <p:cTn id="31" presetID="1" presetClass="entr" presetSubtype="0"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7" end="7"/>
                                            </p:txEl>
                                          </p:spTgt>
                                        </p:tgtEl>
                                        <p:attrNameLst>
                                          <p:attrName>ppt_c</p:attrName>
                                        </p:attrNameLst>
                                      </p:cBhvr>
                                      <p:to>
                                        <a:schemeClr val="accent1"/>
                                      </p:to>
                                    </p:animClr>
                                  </p:subTnLst>
                                </p:cTn>
                              </p:par>
                              <p:par>
                                <p:cTn id="33" presetID="1"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8" end="8"/>
                                            </p:txEl>
                                          </p:spTgt>
                                        </p:tgtEl>
                                        <p:attrNameLst>
                                          <p:attrName>ppt_c</p:attrName>
                                        </p:attrNameLst>
                                      </p:cBhvr>
                                      <p:to>
                                        <a:schemeClr val="accent1"/>
                                      </p:to>
                                    </p:animClr>
                                  </p:subTnLst>
                                </p:cTn>
                              </p:par>
                              <p:par>
                                <p:cTn id="35" presetID="1" presetClass="entr" presetSubtype="0" fill="hold" nodeType="with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9" end="9"/>
                                            </p:txEl>
                                          </p:spTgt>
                                        </p:tgtEl>
                                        <p:attrNameLst>
                                          <p:attrName>ppt_c</p:attrName>
                                        </p:attrNameLst>
                                      </p:cBhvr>
                                      <p:to>
                                        <a:schemeClr val="accent1"/>
                                      </p:to>
                                    </p:animClr>
                                  </p:subTnLst>
                                </p:cTn>
                              </p:par>
                              <p:par>
                                <p:cTn id="37" presetID="1" presetClass="entr" presetSubtype="0" fill="hold" nodeType="with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0" end="10"/>
                                            </p:txEl>
                                          </p:spTgt>
                                        </p:tgtEl>
                                        <p:attrNameLst>
                                          <p:attrName>ppt_c</p:attrName>
                                        </p:attrNameLst>
                                      </p:cBhvr>
                                      <p:to>
                                        <a:schemeClr val="accent1"/>
                                      </p:to>
                                    </p:animClr>
                                  </p:subTnLst>
                                </p:cTn>
                              </p:par>
                              <p:par>
                                <p:cTn id="39" presetID="1" presetClass="entr" presetSubtype="0"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1" end="1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860A4B2-EEC8-4B53-A218-D817C77FA96E}"/>
              </a:ext>
            </a:extLst>
          </p:cNvPr>
          <p:cNvSpPr txBox="1">
            <a:spLocks/>
          </p:cNvSpPr>
          <p:nvPr/>
        </p:nvSpPr>
        <p:spPr>
          <a:xfrm>
            <a:off x="-1" y="-188057"/>
            <a:ext cx="9144000" cy="16679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Service Frames</a:t>
            </a:r>
            <a:br>
              <a:rPr lang="en-US" dirty="0"/>
            </a:br>
            <a:r>
              <a:rPr lang="en-US" sz="3600" dirty="0">
                <a:solidFill>
                  <a:schemeClr val="tx1"/>
                </a:solidFill>
              </a:rPr>
              <a:t>Sensor Diagnostics</a:t>
            </a:r>
          </a:p>
        </p:txBody>
      </p:sp>
      <p:sp>
        <p:nvSpPr>
          <p:cNvPr id="3" name="TextBox 2">
            <a:extLst>
              <a:ext uri="{FF2B5EF4-FFF2-40B4-BE49-F238E27FC236}">
                <a16:creationId xmlns:a16="http://schemas.microsoft.com/office/drawing/2014/main" id="{4A0176F5-C1EB-44E5-93EC-D2083B7A20D8}"/>
              </a:ext>
            </a:extLst>
          </p:cNvPr>
          <p:cNvSpPr txBox="1"/>
          <p:nvPr/>
        </p:nvSpPr>
        <p:spPr>
          <a:xfrm>
            <a:off x="381000" y="1290293"/>
            <a:ext cx="8035469" cy="646331"/>
          </a:xfrm>
          <a:prstGeom prst="rect">
            <a:avLst/>
          </a:prstGeom>
          <a:noFill/>
        </p:spPr>
        <p:txBody>
          <a:bodyPr wrap="none" rtlCol="0">
            <a:spAutoFit/>
          </a:bodyPr>
          <a:lstStyle/>
          <a:p>
            <a:r>
              <a:rPr lang="en-US" dirty="0"/>
              <a:t>The sensor diagnostics will display each sensor input and the voltage reading on the</a:t>
            </a:r>
          </a:p>
          <a:p>
            <a:r>
              <a:rPr lang="en-US" dirty="0"/>
              <a:t>given sensor.</a:t>
            </a:r>
          </a:p>
        </p:txBody>
      </p:sp>
      <p:pic>
        <p:nvPicPr>
          <p:cNvPr id="4" name="Picture 3">
            <a:extLst>
              <a:ext uri="{FF2B5EF4-FFF2-40B4-BE49-F238E27FC236}">
                <a16:creationId xmlns:a16="http://schemas.microsoft.com/office/drawing/2014/main" id="{605FF10B-19CC-44D7-8D74-EE32ECECF1E0}"/>
              </a:ext>
            </a:extLst>
          </p:cNvPr>
          <p:cNvPicPr>
            <a:picLocks noChangeAspect="1"/>
          </p:cNvPicPr>
          <p:nvPr/>
        </p:nvPicPr>
        <p:blipFill>
          <a:blip r:embed="rId2"/>
          <a:stretch>
            <a:fillRect/>
          </a:stretch>
        </p:blipFill>
        <p:spPr>
          <a:xfrm>
            <a:off x="5200210" y="2110404"/>
            <a:ext cx="3709798" cy="3365718"/>
          </a:xfrm>
          <a:prstGeom prst="rect">
            <a:avLst/>
          </a:prstGeom>
        </p:spPr>
      </p:pic>
      <p:sp>
        <p:nvSpPr>
          <p:cNvPr id="5" name="TextBox 4">
            <a:extLst>
              <a:ext uri="{FF2B5EF4-FFF2-40B4-BE49-F238E27FC236}">
                <a16:creationId xmlns:a16="http://schemas.microsoft.com/office/drawing/2014/main" id="{211555D7-2802-4C8A-84DA-83E5080A5745}"/>
              </a:ext>
            </a:extLst>
          </p:cNvPr>
          <p:cNvSpPr txBox="1"/>
          <p:nvPr/>
        </p:nvSpPr>
        <p:spPr>
          <a:xfrm>
            <a:off x="277538" y="2078484"/>
            <a:ext cx="4578882" cy="830997"/>
          </a:xfrm>
          <a:prstGeom prst="rect">
            <a:avLst/>
          </a:prstGeom>
          <a:noFill/>
        </p:spPr>
        <p:txBody>
          <a:bodyPr wrap="none" rtlCol="0">
            <a:spAutoFit/>
          </a:bodyPr>
          <a:lstStyle/>
          <a:p>
            <a:pPr marL="288925" indent="-288925">
              <a:buFont typeface="Arial" panose="020B0604020202020204" pitchFamily="34" charset="0"/>
              <a:buChar char="•"/>
            </a:pPr>
            <a:r>
              <a:rPr lang="en-US" sz="1600" dirty="0">
                <a:latin typeface="Arial" panose="020B0604020202020204" pitchFamily="34" charset="0"/>
                <a:cs typeface="Arial" panose="020B0604020202020204" pitchFamily="34" charset="0"/>
              </a:rPr>
              <a:t>Troubleshoot sensors using our temperature</a:t>
            </a:r>
          </a:p>
          <a:p>
            <a:pPr marL="288925" indent="-288925"/>
            <a:r>
              <a:rPr lang="en-US" sz="1600" dirty="0">
                <a:latin typeface="Arial" panose="020B0604020202020204" pitchFamily="34" charset="0"/>
                <a:cs typeface="Arial" panose="020B0604020202020204" pitchFamily="34" charset="0"/>
              </a:rPr>
              <a:t>	to resistance to VDC charts found within</a:t>
            </a:r>
          </a:p>
          <a:p>
            <a:pPr marL="288925" indent="-288925"/>
            <a:r>
              <a:rPr lang="en-US" sz="1600" dirty="0">
                <a:latin typeface="Arial" panose="020B0604020202020204" pitchFamily="34" charset="0"/>
                <a:cs typeface="Arial" panose="020B0604020202020204" pitchFamily="34" charset="0"/>
              </a:rPr>
              <a:t>	our product spec sheets on our website.</a:t>
            </a:r>
          </a:p>
        </p:txBody>
      </p:sp>
      <p:pic>
        <p:nvPicPr>
          <p:cNvPr id="6" name="Picture 5">
            <a:extLst>
              <a:ext uri="{FF2B5EF4-FFF2-40B4-BE49-F238E27FC236}">
                <a16:creationId xmlns:a16="http://schemas.microsoft.com/office/drawing/2014/main" id="{06AC555C-38B1-48AC-8013-FF6BEB6B8A6B}"/>
              </a:ext>
            </a:extLst>
          </p:cNvPr>
          <p:cNvPicPr>
            <a:picLocks noChangeAspect="1"/>
          </p:cNvPicPr>
          <p:nvPr/>
        </p:nvPicPr>
        <p:blipFill>
          <a:blip r:embed="rId3"/>
          <a:stretch>
            <a:fillRect/>
          </a:stretch>
        </p:blipFill>
        <p:spPr>
          <a:xfrm>
            <a:off x="7385673" y="2492778"/>
            <a:ext cx="1126361" cy="2428316"/>
          </a:xfrm>
          <a:prstGeom prst="rect">
            <a:avLst/>
          </a:prstGeom>
        </p:spPr>
      </p:pic>
      <p:sp>
        <p:nvSpPr>
          <p:cNvPr id="7" name="Rectangle 6">
            <a:extLst>
              <a:ext uri="{FF2B5EF4-FFF2-40B4-BE49-F238E27FC236}">
                <a16:creationId xmlns:a16="http://schemas.microsoft.com/office/drawing/2014/main" id="{12E53A97-0D30-40B9-8871-0C75B5022A92}"/>
              </a:ext>
            </a:extLst>
          </p:cNvPr>
          <p:cNvSpPr/>
          <p:nvPr/>
        </p:nvSpPr>
        <p:spPr>
          <a:xfrm>
            <a:off x="7385673" y="3471119"/>
            <a:ext cx="1089630" cy="1245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79B75B-4CF3-44C0-A7B3-129537FD4C34}"/>
              </a:ext>
            </a:extLst>
          </p:cNvPr>
          <p:cNvSpPr/>
          <p:nvPr/>
        </p:nvSpPr>
        <p:spPr>
          <a:xfrm>
            <a:off x="5334073" y="2871551"/>
            <a:ext cx="1954240" cy="125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57E7A6-26E3-48B7-AC86-D7F7F048C260}"/>
              </a:ext>
            </a:extLst>
          </p:cNvPr>
          <p:cNvSpPr txBox="1"/>
          <p:nvPr/>
        </p:nvSpPr>
        <p:spPr>
          <a:xfrm>
            <a:off x="281084" y="2932510"/>
            <a:ext cx="4881465" cy="1077218"/>
          </a:xfrm>
          <a:prstGeom prst="rect">
            <a:avLst/>
          </a:prstGeom>
          <a:noFill/>
        </p:spPr>
        <p:txBody>
          <a:bodyPr wrap="none" rtlCol="0">
            <a:spAutoFit/>
          </a:bodyPr>
          <a:lstStyle/>
          <a:p>
            <a:pPr marL="288925" indent="-288925">
              <a:buFont typeface="Arial" panose="020B0604020202020204" pitchFamily="34" charset="0"/>
              <a:buChar char="•"/>
            </a:pPr>
            <a:r>
              <a:rPr lang="en-US" sz="1600" dirty="0">
                <a:latin typeface="Arial" panose="020B0604020202020204" pitchFamily="34" charset="0"/>
                <a:cs typeface="Arial" panose="020B0604020202020204" pitchFamily="34" charset="0"/>
              </a:rPr>
              <a:t>Sensor type can be found under the advanced</a:t>
            </a:r>
          </a:p>
          <a:p>
            <a:pPr marL="288925" indent="-288925"/>
            <a:r>
              <a:rPr lang="en-US" sz="1600" dirty="0">
                <a:latin typeface="Arial" panose="020B0604020202020204" pitchFamily="34" charset="0"/>
                <a:cs typeface="Arial" panose="020B0604020202020204" pitchFamily="34" charset="0"/>
              </a:rPr>
              <a:t>	tab in your sensor inputs window. </a:t>
            </a:r>
          </a:p>
          <a:p>
            <a:pPr marL="288925" indent="-288925"/>
            <a:r>
              <a:rPr lang="en-US" sz="1600" dirty="0">
                <a:latin typeface="Arial" panose="020B0604020202020204" pitchFamily="34" charset="0"/>
                <a:cs typeface="Arial" panose="020B0604020202020204" pitchFamily="34" charset="0"/>
              </a:rPr>
              <a:t>	Also verify the sensor type selected matches the</a:t>
            </a:r>
          </a:p>
          <a:p>
            <a:pPr marL="288925" indent="-288925"/>
            <a:r>
              <a:rPr lang="en-US" sz="1600" dirty="0">
                <a:latin typeface="Arial" panose="020B0604020202020204" pitchFamily="34" charset="0"/>
                <a:cs typeface="Arial" panose="020B0604020202020204" pitchFamily="34" charset="0"/>
              </a:rPr>
              <a:t>	installed hardware</a:t>
            </a:r>
          </a:p>
        </p:txBody>
      </p:sp>
      <p:sp>
        <p:nvSpPr>
          <p:cNvPr id="12" name="TextBox 11">
            <a:extLst>
              <a:ext uri="{FF2B5EF4-FFF2-40B4-BE49-F238E27FC236}">
                <a16:creationId xmlns:a16="http://schemas.microsoft.com/office/drawing/2014/main" id="{70B78F28-AD0F-444B-BDF4-0062538C9CC0}"/>
              </a:ext>
            </a:extLst>
          </p:cNvPr>
          <p:cNvSpPr txBox="1"/>
          <p:nvPr/>
        </p:nvSpPr>
        <p:spPr>
          <a:xfrm>
            <a:off x="284124" y="4032757"/>
            <a:ext cx="4955203" cy="1323439"/>
          </a:xfrm>
          <a:prstGeom prst="rect">
            <a:avLst/>
          </a:prstGeom>
          <a:noFill/>
        </p:spPr>
        <p:txBody>
          <a:bodyPr wrap="none" rtlCol="0">
            <a:spAutoFit/>
          </a:bodyPr>
          <a:lstStyle/>
          <a:p>
            <a:pPr marL="288925" indent="-288925">
              <a:buFont typeface="Arial" panose="020B0604020202020204" pitchFamily="34" charset="0"/>
              <a:buChar char="•"/>
            </a:pPr>
            <a:r>
              <a:rPr lang="en-US" sz="1600" dirty="0">
                <a:latin typeface="Arial" panose="020B0604020202020204" pitchFamily="34" charset="0"/>
                <a:cs typeface="Arial" panose="020B0604020202020204" pitchFamily="34" charset="0"/>
              </a:rPr>
              <a:t>SI diagnostics can also be used to make sure </a:t>
            </a:r>
          </a:p>
          <a:p>
            <a:pPr marL="288925" indent="-288925"/>
            <a:r>
              <a:rPr lang="en-US" sz="1600" dirty="0">
                <a:latin typeface="Arial" panose="020B0604020202020204" pitchFamily="34" charset="0"/>
                <a:cs typeface="Arial" panose="020B0604020202020204" pitchFamily="34" charset="0"/>
              </a:rPr>
              <a:t>	the board is outputting the correct voltage.</a:t>
            </a:r>
          </a:p>
          <a:p>
            <a:pPr marL="288925" indent="-288925"/>
            <a:r>
              <a:rPr lang="en-US" sz="1600" dirty="0">
                <a:latin typeface="Arial" panose="020B0604020202020204" pitchFamily="34" charset="0"/>
                <a:cs typeface="Arial" panose="020B0604020202020204" pitchFamily="34" charset="0"/>
              </a:rPr>
              <a:t>	Compare the readings from a voltage meter to</a:t>
            </a:r>
          </a:p>
          <a:p>
            <a:pPr marL="288925" indent="-288925"/>
            <a:r>
              <a:rPr lang="en-US" sz="1600" dirty="0">
                <a:latin typeface="Arial" panose="020B0604020202020204" pitchFamily="34" charset="0"/>
                <a:cs typeface="Arial" panose="020B0604020202020204" pitchFamily="34" charset="0"/>
              </a:rPr>
              <a:t>	the voltage being displayed in the voltage column</a:t>
            </a:r>
          </a:p>
          <a:p>
            <a:pPr marL="288925" indent="-288925"/>
            <a:r>
              <a:rPr lang="en-US" sz="1600" dirty="0">
                <a:latin typeface="Arial" panose="020B0604020202020204" pitchFamily="34" charset="0"/>
                <a:cs typeface="Arial" panose="020B0604020202020204" pitchFamily="34" charset="0"/>
              </a:rPr>
              <a:t>	for a given sensor input.</a:t>
            </a:r>
          </a:p>
        </p:txBody>
      </p:sp>
      <p:grpSp>
        <p:nvGrpSpPr>
          <p:cNvPr id="16" name="Group 15">
            <a:extLst>
              <a:ext uri="{FF2B5EF4-FFF2-40B4-BE49-F238E27FC236}">
                <a16:creationId xmlns:a16="http://schemas.microsoft.com/office/drawing/2014/main" id="{CBFFD9E1-3984-4E8E-BA34-5BD94776DEFD}"/>
              </a:ext>
            </a:extLst>
          </p:cNvPr>
          <p:cNvGrpSpPr/>
          <p:nvPr/>
        </p:nvGrpSpPr>
        <p:grpSpPr>
          <a:xfrm>
            <a:off x="3943791" y="3986449"/>
            <a:ext cx="5063577" cy="1704356"/>
            <a:chOff x="3810000" y="3771766"/>
            <a:chExt cx="5063577" cy="1704356"/>
          </a:xfrm>
        </p:grpSpPr>
        <p:pic>
          <p:nvPicPr>
            <p:cNvPr id="9" name="Picture 8">
              <a:extLst>
                <a:ext uri="{FF2B5EF4-FFF2-40B4-BE49-F238E27FC236}">
                  <a16:creationId xmlns:a16="http://schemas.microsoft.com/office/drawing/2014/main" id="{795E7130-9E0B-4CEF-B7CA-7770152B5B8D}"/>
                </a:ext>
              </a:extLst>
            </p:cNvPr>
            <p:cNvPicPr>
              <a:picLocks noChangeAspect="1"/>
            </p:cNvPicPr>
            <p:nvPr/>
          </p:nvPicPr>
          <p:blipFill>
            <a:blip r:embed="rId4"/>
            <a:stretch>
              <a:fillRect/>
            </a:stretch>
          </p:blipFill>
          <p:spPr>
            <a:xfrm>
              <a:off x="3810000" y="4960864"/>
              <a:ext cx="5063577" cy="515258"/>
            </a:xfrm>
            <a:prstGeom prst="rect">
              <a:avLst/>
            </a:prstGeom>
          </p:spPr>
        </p:pic>
        <p:sp>
          <p:nvSpPr>
            <p:cNvPr id="11" name="Rectangle 10">
              <a:extLst>
                <a:ext uri="{FF2B5EF4-FFF2-40B4-BE49-F238E27FC236}">
                  <a16:creationId xmlns:a16="http://schemas.microsoft.com/office/drawing/2014/main" id="{5447942B-24D6-4B9E-A5C0-BE4760B11051}"/>
                </a:ext>
              </a:extLst>
            </p:cNvPr>
            <p:cNvSpPr/>
            <p:nvPr/>
          </p:nvSpPr>
          <p:spPr>
            <a:xfrm>
              <a:off x="5516217" y="5189816"/>
              <a:ext cx="381370" cy="280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8F8830A-DF6D-47DF-B423-F30AD0E54B11}"/>
                </a:ext>
              </a:extLst>
            </p:cNvPr>
            <p:cNvCxnSpPr>
              <a:cxnSpLocks/>
            </p:cNvCxnSpPr>
            <p:nvPr/>
          </p:nvCxnSpPr>
          <p:spPr>
            <a:xfrm>
              <a:off x="4597516" y="3771766"/>
              <a:ext cx="888884" cy="13807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782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nimClr clrSpc="rgb" dir="cw">
                                      <p:cBhvr override="childStyle">
                                        <p:cTn dur="1" fill="hold" display="0" masterRel="nextClick" afterEffect="1"/>
                                        <p:tgtEl>
                                          <p:spTgt spid="5"/>
                                        </p:tgtEl>
                                        <p:attrNameLst>
                                          <p:attrName>ppt_c</p:attrName>
                                        </p:attrNameLst>
                                      </p:cBhvr>
                                      <p:to>
                                        <a:schemeClr val="accent1"/>
                                      </p:to>
                                    </p:animClr>
                                  </p:sub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subTnLst>
                                    <p:animClr clrSpc="rgb" dir="cw">
                                      <p:cBhvr override="childStyle">
                                        <p:cTn dur="1" fill="hold" display="0" masterRel="nextClick" afterEffect="1"/>
                                        <p:tgtEl>
                                          <p:spTgt spid="10"/>
                                        </p:tgtEl>
                                        <p:attrNameLst>
                                          <p:attrName>ppt_c</p:attrName>
                                        </p:attrNameLst>
                                      </p:cBhvr>
                                      <p:to>
                                        <a:schemeClr val="accent1"/>
                                      </p:to>
                                    </p:animClr>
                                  </p:sub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5750" y="-39757"/>
            <a:ext cx="9144000" cy="1143000"/>
          </a:xfrm>
        </p:spPr>
        <p:txBody>
          <a:bodyPr>
            <a:normAutofit/>
          </a:bodyPr>
          <a:lstStyle/>
          <a:p>
            <a:r>
              <a:rPr lang="en-US" sz="3600" dirty="0">
                <a:solidFill>
                  <a:srgbClr val="0070C0"/>
                </a:solidFill>
                <a:latin typeface="Arial Rounded MT Bold" panose="020F0704030504030204" pitchFamily="34" charset="0"/>
              </a:rPr>
              <a:t>Setpoints Frame</a:t>
            </a:r>
          </a:p>
        </p:txBody>
      </p:sp>
      <p:sp>
        <p:nvSpPr>
          <p:cNvPr id="5" name="Content Placeholder 2"/>
          <p:cNvSpPr txBox="1">
            <a:spLocks/>
          </p:cNvSpPr>
          <p:nvPr/>
        </p:nvSpPr>
        <p:spPr>
          <a:xfrm>
            <a:off x="685800" y="1219200"/>
            <a:ext cx="8172450" cy="41148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Shows set points as permitted by authorization level</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2285999"/>
            <a:ext cx="8172450" cy="2798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406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965D350-25BD-4638-AAD5-92AA99E3922C}"/>
              </a:ext>
            </a:extLst>
          </p:cNvPr>
          <p:cNvSpPr txBox="1">
            <a:spLocks/>
          </p:cNvSpPr>
          <p:nvPr/>
        </p:nvSpPr>
        <p:spPr>
          <a:xfrm>
            <a:off x="97632" y="-27999"/>
            <a:ext cx="9144000" cy="8166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Setpoints Frame</a:t>
            </a:r>
          </a:p>
        </p:txBody>
      </p:sp>
      <p:pic>
        <p:nvPicPr>
          <p:cNvPr id="3" name="Picture 2">
            <a:extLst>
              <a:ext uri="{FF2B5EF4-FFF2-40B4-BE49-F238E27FC236}">
                <a16:creationId xmlns:a16="http://schemas.microsoft.com/office/drawing/2014/main" id="{7FA5DD98-4308-4BF9-9708-9F6D7D12621E}"/>
              </a:ext>
            </a:extLst>
          </p:cNvPr>
          <p:cNvPicPr>
            <a:picLocks noChangeAspect="1"/>
          </p:cNvPicPr>
          <p:nvPr/>
        </p:nvPicPr>
        <p:blipFill>
          <a:blip r:embed="rId2"/>
          <a:stretch>
            <a:fillRect/>
          </a:stretch>
        </p:blipFill>
        <p:spPr>
          <a:xfrm>
            <a:off x="2357437" y="1555411"/>
            <a:ext cx="4419600" cy="180975"/>
          </a:xfrm>
          <a:prstGeom prst="rect">
            <a:avLst/>
          </a:prstGeom>
        </p:spPr>
      </p:pic>
      <p:pic>
        <p:nvPicPr>
          <p:cNvPr id="4" name="Picture 3">
            <a:extLst>
              <a:ext uri="{FF2B5EF4-FFF2-40B4-BE49-F238E27FC236}">
                <a16:creationId xmlns:a16="http://schemas.microsoft.com/office/drawing/2014/main" id="{17CD4F79-346A-4DD5-977F-CA1B4B338FC8}"/>
              </a:ext>
            </a:extLst>
          </p:cNvPr>
          <p:cNvPicPr>
            <a:picLocks noChangeAspect="1"/>
          </p:cNvPicPr>
          <p:nvPr/>
        </p:nvPicPr>
        <p:blipFill>
          <a:blip r:embed="rId3"/>
          <a:stretch>
            <a:fillRect/>
          </a:stretch>
        </p:blipFill>
        <p:spPr>
          <a:xfrm>
            <a:off x="2366962" y="1355386"/>
            <a:ext cx="4410075" cy="200025"/>
          </a:xfrm>
          <a:prstGeom prst="rect">
            <a:avLst/>
          </a:prstGeom>
        </p:spPr>
      </p:pic>
      <p:sp>
        <p:nvSpPr>
          <p:cNvPr id="5" name="TextBox 4">
            <a:extLst>
              <a:ext uri="{FF2B5EF4-FFF2-40B4-BE49-F238E27FC236}">
                <a16:creationId xmlns:a16="http://schemas.microsoft.com/office/drawing/2014/main" id="{B14C91B8-F70F-4E3A-8A57-2DC47CB11ED4}"/>
              </a:ext>
            </a:extLst>
          </p:cNvPr>
          <p:cNvSpPr txBox="1"/>
          <p:nvPr/>
        </p:nvSpPr>
        <p:spPr>
          <a:xfrm>
            <a:off x="1486329" y="737950"/>
            <a:ext cx="616181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SEC Ignore, window EXT, and safety EXT</a:t>
            </a:r>
          </a:p>
        </p:txBody>
      </p:sp>
      <p:sp>
        <p:nvSpPr>
          <p:cNvPr id="6" name="Rectangle 5">
            <a:extLst>
              <a:ext uri="{FF2B5EF4-FFF2-40B4-BE49-F238E27FC236}">
                <a16:creationId xmlns:a16="http://schemas.microsoft.com/office/drawing/2014/main" id="{E878B9BD-639C-4F87-8087-231FB00A0D17}"/>
              </a:ext>
            </a:extLst>
          </p:cNvPr>
          <p:cNvSpPr/>
          <p:nvPr/>
        </p:nvSpPr>
        <p:spPr>
          <a:xfrm>
            <a:off x="261937" y="1890355"/>
            <a:ext cx="8577264" cy="584775"/>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Seconds to ignore </a:t>
            </a:r>
            <a:r>
              <a:rPr lang="en-US" sz="1600" dirty="0">
                <a:latin typeface="Arial" panose="020B0604020202020204" pitchFamily="34" charset="0"/>
                <a:cs typeface="Arial" panose="020B0604020202020204" pitchFamily="34" charset="0"/>
              </a:rPr>
              <a:t>– This is the time in seconds to ignore the associated safety at compressor start up.</a:t>
            </a:r>
          </a:p>
        </p:txBody>
      </p:sp>
      <p:sp>
        <p:nvSpPr>
          <p:cNvPr id="7" name="Rectangle 6">
            <a:extLst>
              <a:ext uri="{FF2B5EF4-FFF2-40B4-BE49-F238E27FC236}">
                <a16:creationId xmlns:a16="http://schemas.microsoft.com/office/drawing/2014/main" id="{1D581EBC-1E69-47E3-9165-175F9352C585}"/>
              </a:ext>
            </a:extLst>
          </p:cNvPr>
          <p:cNvSpPr/>
          <p:nvPr/>
        </p:nvSpPr>
        <p:spPr>
          <a:xfrm>
            <a:off x="261938" y="2629099"/>
            <a:ext cx="8577264" cy="1646605"/>
          </a:xfrm>
          <a:prstGeom prst="rect">
            <a:avLst/>
          </a:prstGeom>
        </p:spPr>
        <p:txBody>
          <a:bodyPr wrap="square">
            <a:spAutoFit/>
          </a:bodyPr>
          <a:lstStyle/>
          <a:p>
            <a:pPr marL="285750" indent="-28575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a:t>
            </a:r>
            <a:r>
              <a:rPr lang="en-US" sz="1600" dirty="0">
                <a:solidFill>
                  <a:srgbClr val="FF0000"/>
                </a:solidFill>
                <a:latin typeface="Arial" panose="020B0604020202020204" pitchFamily="34" charset="0"/>
                <a:cs typeface="Arial" panose="020B0604020202020204" pitchFamily="34" charset="0"/>
              </a:rPr>
              <a:t>window to extend</a:t>
            </a:r>
            <a:r>
              <a:rPr lang="en-US" sz="1600" dirty="0">
                <a:solidFill>
                  <a:srgbClr val="000000"/>
                </a:solidFill>
                <a:latin typeface="Arial" panose="020B0604020202020204" pitchFamily="34" charset="0"/>
                <a:cs typeface="Arial" panose="020B0604020202020204" pitchFamily="34" charset="0"/>
              </a:rPr>
              <a:t> safety time and </a:t>
            </a:r>
            <a:r>
              <a:rPr lang="en-US" sz="1600" dirty="0">
                <a:solidFill>
                  <a:srgbClr val="00B0F0"/>
                </a:solidFill>
                <a:latin typeface="Arial" panose="020B0604020202020204" pitchFamily="34" charset="0"/>
                <a:cs typeface="Arial" panose="020B0604020202020204" pitchFamily="34" charset="0"/>
              </a:rPr>
              <a:t>safety time extension</a:t>
            </a:r>
            <a:r>
              <a:rPr lang="en-US" sz="1600" dirty="0">
                <a:solidFill>
                  <a:srgbClr val="000000"/>
                </a:solidFill>
                <a:latin typeface="Arial" panose="020B0604020202020204" pitchFamily="34" charset="0"/>
                <a:cs typeface="Arial" panose="020B0604020202020204" pitchFamily="34" charset="0"/>
              </a:rPr>
              <a:t> fields work together.</a:t>
            </a:r>
          </a:p>
          <a:p>
            <a:endParaRPr lang="en-US" sz="1600" dirty="0">
              <a:solidFill>
                <a:srgbClr val="000000"/>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Window to extend safety </a:t>
            </a:r>
            <a:r>
              <a:rPr lang="en-US" sz="1600" dirty="0">
                <a:solidFill>
                  <a:srgbClr val="000000"/>
                </a:solidFill>
                <a:latin typeface="Arial" panose="020B0604020202020204" pitchFamily="34" charset="0"/>
                <a:cs typeface="Arial" panose="020B0604020202020204" pitchFamily="34" charset="0"/>
              </a:rPr>
              <a:t>– This value in seconds is the time window when the compressor starts that the </a:t>
            </a:r>
            <a:r>
              <a:rPr lang="en-US" sz="1600" dirty="0">
                <a:solidFill>
                  <a:srgbClr val="00B0F0"/>
                </a:solidFill>
                <a:latin typeface="Arial" panose="020B0604020202020204" pitchFamily="34" charset="0"/>
                <a:cs typeface="Arial" panose="020B0604020202020204" pitchFamily="34" charset="0"/>
              </a:rPr>
              <a:t>safety time extension </a:t>
            </a:r>
            <a:r>
              <a:rPr lang="en-US" sz="1600" dirty="0">
                <a:solidFill>
                  <a:srgbClr val="000000"/>
                </a:solidFill>
                <a:latin typeface="Arial" panose="020B0604020202020204" pitchFamily="34" charset="0"/>
                <a:cs typeface="Arial" panose="020B0604020202020204" pitchFamily="34" charset="0"/>
              </a:rPr>
              <a:t>is added to the safety </a:t>
            </a:r>
            <a:r>
              <a:rPr lang="en-US" sz="1600" dirty="0">
                <a:solidFill>
                  <a:srgbClr val="00B050"/>
                </a:solidFill>
                <a:latin typeface="Arial" panose="020B0604020202020204" pitchFamily="34" charset="0"/>
                <a:cs typeface="Arial" panose="020B0604020202020204" pitchFamily="34" charset="0"/>
              </a:rPr>
              <a:t>time(sec) </a:t>
            </a:r>
            <a:r>
              <a:rPr lang="en-US" sz="1600" dirty="0">
                <a:solidFill>
                  <a:srgbClr val="000000"/>
                </a:solidFill>
                <a:latin typeface="Arial" panose="020B0604020202020204" pitchFamily="34" charset="0"/>
                <a:cs typeface="Arial" panose="020B0604020202020204" pitchFamily="34" charset="0"/>
              </a:rPr>
              <a:t>value.</a:t>
            </a:r>
          </a:p>
          <a:p>
            <a:pPr marL="285750" indent="-285750">
              <a:buFont typeface="Arial" panose="020B0604020202020204" pitchFamily="34" charset="0"/>
              <a:buChar char="•"/>
            </a:pPr>
            <a:r>
              <a:rPr lang="en-US" sz="1600" b="1" dirty="0">
                <a:solidFill>
                  <a:srgbClr val="000000"/>
                </a:solidFill>
                <a:latin typeface="Arial" panose="020B0604020202020204" pitchFamily="34" charset="0"/>
                <a:cs typeface="Arial" panose="020B0604020202020204" pitchFamily="34" charset="0"/>
              </a:rPr>
              <a:t>Safety time extension </a:t>
            </a:r>
            <a:r>
              <a:rPr lang="en-US" sz="1600" dirty="0">
                <a:solidFill>
                  <a:srgbClr val="000000"/>
                </a:solidFill>
                <a:latin typeface="Arial" panose="020B0604020202020204" pitchFamily="34" charset="0"/>
                <a:cs typeface="Arial" panose="020B0604020202020204" pitchFamily="34" charset="0"/>
              </a:rPr>
              <a:t>– This value is the time that is added to the </a:t>
            </a:r>
            <a:r>
              <a:rPr lang="en-US" sz="1600" dirty="0">
                <a:solidFill>
                  <a:srgbClr val="00B050"/>
                </a:solidFill>
                <a:latin typeface="Arial" panose="020B0604020202020204" pitchFamily="34" charset="0"/>
                <a:cs typeface="Arial" panose="020B0604020202020204" pitchFamily="34" charset="0"/>
              </a:rPr>
              <a:t>time(sec) </a:t>
            </a:r>
            <a:r>
              <a:rPr lang="en-US" sz="1600" dirty="0">
                <a:solidFill>
                  <a:srgbClr val="000000"/>
                </a:solidFill>
                <a:latin typeface="Arial" panose="020B0604020202020204" pitchFamily="34" charset="0"/>
                <a:cs typeface="Arial" panose="020B0604020202020204" pitchFamily="34" charset="0"/>
              </a:rPr>
              <a:t>value during the </a:t>
            </a:r>
            <a:r>
              <a:rPr lang="en-US" sz="1600" dirty="0">
                <a:solidFill>
                  <a:srgbClr val="FF0000"/>
                </a:solidFill>
                <a:latin typeface="Arial" panose="020B0604020202020204" pitchFamily="34" charset="0"/>
                <a:cs typeface="Arial" panose="020B0604020202020204" pitchFamily="34" charset="0"/>
              </a:rPr>
              <a:t>window to extend safety time(sec) </a:t>
            </a:r>
            <a:r>
              <a:rPr lang="en-US" sz="1600" dirty="0">
                <a:solidFill>
                  <a:srgbClr val="000000"/>
                </a:solidFill>
                <a:latin typeface="Arial" panose="020B0604020202020204" pitchFamily="34" charset="0"/>
                <a:cs typeface="Arial" panose="020B0604020202020204" pitchFamily="34" charset="0"/>
              </a:rPr>
              <a:t>time.</a:t>
            </a:r>
            <a:endParaRPr lang="en-US"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63C4F19-93F6-4D30-A3EC-02276610D052}"/>
              </a:ext>
            </a:extLst>
          </p:cNvPr>
          <p:cNvSpPr/>
          <p:nvPr/>
        </p:nvSpPr>
        <p:spPr>
          <a:xfrm>
            <a:off x="381000" y="4362421"/>
            <a:ext cx="8577264" cy="1569660"/>
          </a:xfrm>
          <a:prstGeom prst="rect">
            <a:avLst/>
          </a:prstGeom>
          <a:solidFill>
            <a:schemeClr val="bg1"/>
          </a:solidFill>
          <a:ln w="6350">
            <a:solidFill>
              <a:schemeClr val="tx1"/>
            </a:solidFill>
          </a:ln>
        </p:spPr>
        <p:txBody>
          <a:bodyPr wrap="square">
            <a:spAutoFit/>
          </a:bodyPr>
          <a:lstStyle/>
          <a:p>
            <a:r>
              <a:rPr lang="en-US" sz="1600" b="1" dirty="0">
                <a:latin typeface="Arial Narrow" panose="020B0606020202030204" pitchFamily="34" charset="0"/>
                <a:cs typeface="Arial" panose="020B0604020202020204" pitchFamily="34" charset="0"/>
              </a:rPr>
              <a:t>Example </a:t>
            </a:r>
            <a:r>
              <a:rPr lang="en-US" sz="1600" dirty="0">
                <a:latin typeface="Arial Narrow" panose="020B0606020202030204" pitchFamily="34" charset="0"/>
                <a:cs typeface="Arial" panose="020B0604020202020204" pitchFamily="34" charset="0"/>
              </a:rPr>
              <a:t>– Unsafe suction setpoint has a 3 second safety trip. So if we add a 120 to our window to extend safety we will then be telling the controller at startup we’re going to extend that 3 second safety trip for 120 seconds. This is where the Safety time extension comes into play. If we are to put a 6 in this field we’re telling the controller for the first 120 seconds at startup were extending the safety trip time to 9 seconds (3 second trip plus the 6 second extension). Once the 120 seconds expire we will then revert back to a 3 second trip time for the duration of the compressors run time until the next startup.</a:t>
            </a:r>
          </a:p>
        </p:txBody>
      </p:sp>
      <p:sp>
        <p:nvSpPr>
          <p:cNvPr id="9" name="Rectangle 8">
            <a:extLst>
              <a:ext uri="{FF2B5EF4-FFF2-40B4-BE49-F238E27FC236}">
                <a16:creationId xmlns:a16="http://schemas.microsoft.com/office/drawing/2014/main" id="{61E9119F-D236-4F5C-97A1-DAAB1120B669}"/>
              </a:ext>
            </a:extLst>
          </p:cNvPr>
          <p:cNvSpPr/>
          <p:nvPr/>
        </p:nvSpPr>
        <p:spPr>
          <a:xfrm>
            <a:off x="4800600" y="1345447"/>
            <a:ext cx="668383"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11A1FB8-7F36-4DA4-A66E-ADACE5341F72}"/>
              </a:ext>
            </a:extLst>
          </p:cNvPr>
          <p:cNvSpPr/>
          <p:nvPr/>
        </p:nvSpPr>
        <p:spPr>
          <a:xfrm>
            <a:off x="4267200" y="1344500"/>
            <a:ext cx="531223" cy="381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8470C9-9BC5-45FE-8C21-358B266DDAE3}"/>
              </a:ext>
            </a:extLst>
          </p:cNvPr>
          <p:cNvSpPr/>
          <p:nvPr/>
        </p:nvSpPr>
        <p:spPr>
          <a:xfrm>
            <a:off x="5468983" y="1343270"/>
            <a:ext cx="670560" cy="3831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E04AA-86B7-479F-8A79-1D36DABB1462}"/>
              </a:ext>
            </a:extLst>
          </p:cNvPr>
          <p:cNvSpPr/>
          <p:nvPr/>
        </p:nvSpPr>
        <p:spPr>
          <a:xfrm>
            <a:off x="6155941" y="1344500"/>
            <a:ext cx="609600" cy="38194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75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animBg="1"/>
      <p:bldP spid="11"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7921B3E0-90CB-40B7-9F5C-6CEE654E9F16}"/>
              </a:ext>
            </a:extLst>
          </p:cNvPr>
          <p:cNvSpPr txBox="1">
            <a:spLocks/>
          </p:cNvSpPr>
          <p:nvPr/>
        </p:nvSpPr>
        <p:spPr>
          <a:xfrm>
            <a:off x="152400" y="-81701"/>
            <a:ext cx="9144000" cy="7908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Setpoints Frame</a:t>
            </a:r>
          </a:p>
        </p:txBody>
      </p:sp>
      <p:sp>
        <p:nvSpPr>
          <p:cNvPr id="3" name="TextBox 2">
            <a:extLst>
              <a:ext uri="{FF2B5EF4-FFF2-40B4-BE49-F238E27FC236}">
                <a16:creationId xmlns:a16="http://schemas.microsoft.com/office/drawing/2014/main" id="{00EFFCE6-BEA4-4392-8BC6-777CE3E8B01D}"/>
              </a:ext>
            </a:extLst>
          </p:cNvPr>
          <p:cNvSpPr txBox="1"/>
          <p:nvPr/>
        </p:nvSpPr>
        <p:spPr>
          <a:xfrm>
            <a:off x="2648350" y="829451"/>
            <a:ext cx="41520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HI zone, LOW zone, Setback</a:t>
            </a:r>
          </a:p>
        </p:txBody>
      </p:sp>
      <p:pic>
        <p:nvPicPr>
          <p:cNvPr id="4" name="Picture 3">
            <a:extLst>
              <a:ext uri="{FF2B5EF4-FFF2-40B4-BE49-F238E27FC236}">
                <a16:creationId xmlns:a16="http://schemas.microsoft.com/office/drawing/2014/main" id="{50A461C6-AD03-46FB-85D4-63C4DEFD003B}"/>
              </a:ext>
            </a:extLst>
          </p:cNvPr>
          <p:cNvPicPr>
            <a:picLocks noChangeAspect="1"/>
          </p:cNvPicPr>
          <p:nvPr/>
        </p:nvPicPr>
        <p:blipFill>
          <a:blip r:embed="rId2"/>
          <a:stretch>
            <a:fillRect/>
          </a:stretch>
        </p:blipFill>
        <p:spPr>
          <a:xfrm>
            <a:off x="719817" y="1418313"/>
            <a:ext cx="7704365" cy="282965"/>
          </a:xfrm>
          <a:prstGeom prst="rect">
            <a:avLst/>
          </a:prstGeom>
        </p:spPr>
      </p:pic>
      <p:pic>
        <p:nvPicPr>
          <p:cNvPr id="5" name="Picture 4">
            <a:extLst>
              <a:ext uri="{FF2B5EF4-FFF2-40B4-BE49-F238E27FC236}">
                <a16:creationId xmlns:a16="http://schemas.microsoft.com/office/drawing/2014/main" id="{01764A8D-32A6-4F48-B576-8FDED75DBAB5}"/>
              </a:ext>
            </a:extLst>
          </p:cNvPr>
          <p:cNvPicPr>
            <a:picLocks noChangeAspect="1"/>
          </p:cNvPicPr>
          <p:nvPr/>
        </p:nvPicPr>
        <p:blipFill>
          <a:blip r:embed="rId3"/>
          <a:stretch>
            <a:fillRect/>
          </a:stretch>
        </p:blipFill>
        <p:spPr>
          <a:xfrm>
            <a:off x="710291" y="1627863"/>
            <a:ext cx="7717233" cy="231517"/>
          </a:xfrm>
          <a:prstGeom prst="rect">
            <a:avLst/>
          </a:prstGeom>
        </p:spPr>
      </p:pic>
      <p:pic>
        <p:nvPicPr>
          <p:cNvPr id="7" name="Picture 6">
            <a:extLst>
              <a:ext uri="{FF2B5EF4-FFF2-40B4-BE49-F238E27FC236}">
                <a16:creationId xmlns:a16="http://schemas.microsoft.com/office/drawing/2014/main" id="{8B420456-9F1F-4716-B0C2-850964FA2F53}"/>
              </a:ext>
            </a:extLst>
          </p:cNvPr>
          <p:cNvPicPr>
            <a:picLocks noChangeAspect="1"/>
          </p:cNvPicPr>
          <p:nvPr/>
        </p:nvPicPr>
        <p:blipFill>
          <a:blip r:embed="rId4"/>
          <a:stretch>
            <a:fillRect/>
          </a:stretch>
        </p:blipFill>
        <p:spPr>
          <a:xfrm>
            <a:off x="457200" y="2410566"/>
            <a:ext cx="8382000" cy="790868"/>
          </a:xfrm>
          <a:prstGeom prst="rect">
            <a:avLst/>
          </a:prstGeom>
        </p:spPr>
      </p:pic>
    </p:spTree>
    <p:extLst>
      <p:ext uri="{BB962C8B-B14F-4D97-AF65-F5344CB8AC3E}">
        <p14:creationId xmlns:p14="http://schemas.microsoft.com/office/powerpoint/2010/main" val="3482476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98438"/>
            <a:ext cx="9144000" cy="639762"/>
          </a:xfrm>
        </p:spPr>
        <p:txBody>
          <a:bodyPr>
            <a:normAutofit fontScale="90000"/>
          </a:bodyPr>
          <a:lstStyle/>
          <a:p>
            <a:r>
              <a:rPr lang="en-US" dirty="0">
                <a:solidFill>
                  <a:srgbClr val="0070C0"/>
                </a:solidFill>
                <a:latin typeface="Arial Rounded MT Bold" panose="020F0704030504030204" pitchFamily="34" charset="0"/>
              </a:rPr>
              <a:t>System Status Frame</a:t>
            </a:r>
          </a:p>
        </p:txBody>
      </p:sp>
      <p:sp>
        <p:nvSpPr>
          <p:cNvPr id="5" name="Content Placeholder 2"/>
          <p:cNvSpPr txBox="1">
            <a:spLocks/>
          </p:cNvSpPr>
          <p:nvPr/>
        </p:nvSpPr>
        <p:spPr>
          <a:xfrm>
            <a:off x="1219200" y="1371600"/>
            <a:ext cx="7315200" cy="41148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Referred to as ‘Cooling Status’ on RTUs</a:t>
            </a:r>
          </a:p>
          <a:p>
            <a:endParaRPr lang="en-US" sz="1600" dirty="0"/>
          </a:p>
          <a:p>
            <a:endParaRPr lang="en-US" sz="2800" dirty="0"/>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44679"/>
            <a:ext cx="8286254" cy="2368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44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1143000"/>
          </a:xfrm>
        </p:spPr>
        <p:txBody>
          <a:bodyPr>
            <a:normAutofit/>
          </a:bodyPr>
          <a:lstStyle/>
          <a:p>
            <a:r>
              <a:rPr lang="en-US" sz="3600" dirty="0">
                <a:solidFill>
                  <a:srgbClr val="0070C0"/>
                </a:solidFill>
                <a:latin typeface="Arial Rounded MT Bold" panose="020F0704030504030204" pitchFamily="34" charset="0"/>
              </a:rPr>
              <a:t>Boiler Status Frame</a:t>
            </a:r>
          </a:p>
        </p:txBody>
      </p:sp>
      <p:sp>
        <p:nvSpPr>
          <p:cNvPr id="5" name="Content Placeholder 2"/>
          <p:cNvSpPr txBox="1">
            <a:spLocks/>
          </p:cNvSpPr>
          <p:nvPr/>
        </p:nvSpPr>
        <p:spPr>
          <a:xfrm>
            <a:off x="1219200" y="1371600"/>
            <a:ext cx="7315200" cy="41148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Only visible with boiler equipped unit</a:t>
            </a:r>
          </a:p>
          <a:p>
            <a:pPr marL="0" indent="0">
              <a:buNone/>
            </a:pPr>
            <a:endParaRPr lang="en-US" sz="2000" dirty="0"/>
          </a:p>
          <a:p>
            <a:endParaRPr lang="en-US" sz="2800" dirty="0"/>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392" y="2286000"/>
            <a:ext cx="7971216" cy="2438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9641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 y="-76200"/>
            <a:ext cx="8839200" cy="1143000"/>
          </a:xfrm>
        </p:spPr>
        <p:txBody>
          <a:bodyPr>
            <a:normAutofit/>
          </a:bodyPr>
          <a:lstStyle/>
          <a:p>
            <a:r>
              <a:rPr lang="en-US" sz="3600" dirty="0">
                <a:solidFill>
                  <a:srgbClr val="0070C0"/>
                </a:solidFill>
                <a:latin typeface="Arial Rounded MT Bold" panose="020F0704030504030204" pitchFamily="34" charset="0"/>
              </a:rPr>
              <a:t>Heat Status Frame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45734" r="6666"/>
          <a:stretch/>
        </p:blipFill>
        <p:spPr>
          <a:xfrm>
            <a:off x="152400" y="2209800"/>
            <a:ext cx="8534400" cy="2820858"/>
          </a:xfrm>
          <a:prstGeom prst="rect">
            <a:avLst/>
          </a:prstGeom>
        </p:spPr>
      </p:pic>
      <p:sp>
        <p:nvSpPr>
          <p:cNvPr id="6" name="Content Placeholder 2"/>
          <p:cNvSpPr txBox="1">
            <a:spLocks/>
          </p:cNvSpPr>
          <p:nvPr/>
        </p:nvSpPr>
        <p:spPr>
          <a:xfrm>
            <a:off x="1219200" y="1371600"/>
            <a:ext cx="7315200" cy="411480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Available only on RTUs</a:t>
            </a:r>
          </a:p>
          <a:p>
            <a:pPr marL="0" indent="0">
              <a:buNone/>
            </a:pPr>
            <a:endParaRPr lang="en-US" sz="2000" dirty="0"/>
          </a:p>
          <a:p>
            <a:endParaRPr lang="en-US" sz="2800" dirty="0"/>
          </a:p>
          <a:p>
            <a:endParaRPr lang="en-US" dirty="0"/>
          </a:p>
        </p:txBody>
      </p:sp>
    </p:spTree>
    <p:extLst>
      <p:ext uri="{BB962C8B-B14F-4D97-AF65-F5344CB8AC3E}">
        <p14:creationId xmlns:p14="http://schemas.microsoft.com/office/powerpoint/2010/main" val="204865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52400" y="-76200"/>
            <a:ext cx="8839200" cy="1143000"/>
          </a:xfrm>
        </p:spPr>
        <p:txBody>
          <a:bodyPr>
            <a:normAutofit/>
          </a:bodyPr>
          <a:lstStyle/>
          <a:p>
            <a:r>
              <a:rPr lang="en-US" sz="3600" dirty="0">
                <a:solidFill>
                  <a:srgbClr val="0070C0"/>
                </a:solidFill>
                <a:latin typeface="Arial Rounded MT Bold" panose="020F0704030504030204" pitchFamily="34" charset="0"/>
              </a:rPr>
              <a:t>Unit Status Frame</a:t>
            </a:r>
          </a:p>
        </p:txBody>
      </p:sp>
      <p:sp>
        <p:nvSpPr>
          <p:cNvPr id="5" name="Content Placeholder 2"/>
          <p:cNvSpPr txBox="1">
            <a:spLocks/>
          </p:cNvSpPr>
          <p:nvPr/>
        </p:nvSpPr>
        <p:spPr>
          <a:xfrm>
            <a:off x="1219200" y="1371600"/>
            <a:ext cx="7315200" cy="41148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a:t>This screen shot shows, Unit Status available </a:t>
            </a:r>
            <a:r>
              <a:rPr lang="en-US" sz="2800" dirty="0"/>
              <a:t>only on RTUs</a:t>
            </a:r>
          </a:p>
          <a:p>
            <a:pPr marL="0" indent="0">
              <a:buNone/>
            </a:pPr>
            <a:endParaRPr lang="en-US" sz="2000" dirty="0"/>
          </a:p>
          <a:p>
            <a:endParaRPr lang="en-US" sz="2800" dirty="0"/>
          </a:p>
          <a:p>
            <a:endParaRPr lang="en-US"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355" r="-573" b="57193"/>
          <a:stretch/>
        </p:blipFill>
        <p:spPr>
          <a:xfrm>
            <a:off x="533400" y="2286000"/>
            <a:ext cx="8408158" cy="2146233"/>
          </a:xfrm>
          <a:prstGeom prst="rect">
            <a:avLst/>
          </a:prstGeom>
        </p:spPr>
      </p:pic>
    </p:spTree>
    <p:extLst>
      <p:ext uri="{BB962C8B-B14F-4D97-AF65-F5344CB8AC3E}">
        <p14:creationId xmlns:p14="http://schemas.microsoft.com/office/powerpoint/2010/main" val="3923070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9EA368-AFFC-4214-AA53-9CE018D048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4637" y="1558740"/>
            <a:ext cx="6759526" cy="1790855"/>
          </a:xfrm>
          <a:prstGeom prst="rect">
            <a:avLst/>
          </a:prstGeom>
        </p:spPr>
      </p:pic>
      <p:sp>
        <p:nvSpPr>
          <p:cNvPr id="4" name="Rectangle 3">
            <a:extLst>
              <a:ext uri="{FF2B5EF4-FFF2-40B4-BE49-F238E27FC236}">
                <a16:creationId xmlns:a16="http://schemas.microsoft.com/office/drawing/2014/main" id="{AAC3D0A4-DA8A-4A97-8056-030DE836D3D3}"/>
              </a:ext>
            </a:extLst>
          </p:cNvPr>
          <p:cNvSpPr/>
          <p:nvPr/>
        </p:nvSpPr>
        <p:spPr>
          <a:xfrm>
            <a:off x="6972070" y="1776174"/>
            <a:ext cx="1865137" cy="923330"/>
          </a:xfrm>
          <a:prstGeom prst="rect">
            <a:avLst/>
          </a:prstGeom>
          <a:solidFill>
            <a:schemeClr val="bg1"/>
          </a:solidFill>
          <a:ln>
            <a:solidFill>
              <a:schemeClr val="tx1"/>
            </a:solidFill>
          </a:ln>
        </p:spPr>
        <p:txBody>
          <a:bodyPr wrap="square">
            <a:spAutoFit/>
          </a:bodyPr>
          <a:lstStyle/>
          <a:p>
            <a:r>
              <a:rPr lang="en-US" dirty="0"/>
              <a:t>Screen shows all controllers on network</a:t>
            </a:r>
          </a:p>
        </p:txBody>
      </p:sp>
      <p:cxnSp>
        <p:nvCxnSpPr>
          <p:cNvPr id="7" name="Straight Arrow Connector 6">
            <a:extLst>
              <a:ext uri="{FF2B5EF4-FFF2-40B4-BE49-F238E27FC236}">
                <a16:creationId xmlns:a16="http://schemas.microsoft.com/office/drawing/2014/main" id="{4402E4A7-553D-4473-B0DE-E4397D24C070}"/>
              </a:ext>
            </a:extLst>
          </p:cNvPr>
          <p:cNvCxnSpPr/>
          <p:nvPr/>
        </p:nvCxnSpPr>
        <p:spPr>
          <a:xfrm flipH="1">
            <a:off x="5702400" y="2337925"/>
            <a:ext cx="1193700" cy="1101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2">
            <a:extLst>
              <a:ext uri="{FF2B5EF4-FFF2-40B4-BE49-F238E27FC236}">
                <a16:creationId xmlns:a16="http://schemas.microsoft.com/office/drawing/2014/main" id="{19BDD0FF-89E4-4B3C-AFF2-D58DA488D6D3}"/>
              </a:ext>
            </a:extLst>
          </p:cNvPr>
          <p:cNvSpPr txBox="1">
            <a:spLocks/>
          </p:cNvSpPr>
          <p:nvPr/>
        </p:nvSpPr>
        <p:spPr>
          <a:xfrm>
            <a:off x="0" y="-2286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70C0"/>
                </a:solidFill>
                <a:latin typeface="Arial Rounded MT Bold" panose="020F0704030504030204" pitchFamily="34" charset="0"/>
              </a:rPr>
              <a:t>Diagnostic Save (Popup)</a:t>
            </a:r>
          </a:p>
        </p:txBody>
      </p:sp>
      <p:sp>
        <p:nvSpPr>
          <p:cNvPr id="3" name="Rectangle 2">
            <a:extLst>
              <a:ext uri="{FF2B5EF4-FFF2-40B4-BE49-F238E27FC236}">
                <a16:creationId xmlns:a16="http://schemas.microsoft.com/office/drawing/2014/main" id="{C59F5F41-AC9B-4246-97B9-97D32A274F42}"/>
              </a:ext>
            </a:extLst>
          </p:cNvPr>
          <p:cNvSpPr/>
          <p:nvPr/>
        </p:nvSpPr>
        <p:spPr>
          <a:xfrm>
            <a:off x="304800" y="609600"/>
            <a:ext cx="8763000" cy="1000274"/>
          </a:xfrm>
          <a:prstGeom prst="rect">
            <a:avLst/>
          </a:prstGeom>
        </p:spPr>
        <p:txBody>
          <a:bodyPr wrap="square">
            <a:spAutoFit/>
          </a:bodyPr>
          <a:lstStyle/>
          <a:p>
            <a:pPr algn="ctr"/>
            <a:r>
              <a:rPr lang="en-US" dirty="0"/>
              <a:t> (available in MCS-CONNECT Version 18.22.20) </a:t>
            </a:r>
          </a:p>
          <a:p>
            <a:pPr>
              <a:spcBef>
                <a:spcPts val="600"/>
              </a:spcBef>
            </a:pPr>
            <a:r>
              <a:rPr lang="en-US" dirty="0"/>
              <a:t>The Diagnostic Save Popup can be activated when you are connected to a controller </a:t>
            </a:r>
          </a:p>
          <a:p>
            <a:r>
              <a:rPr lang="en-US" dirty="0"/>
              <a:t>either by ‘Serial’, ‘Ethernet’ or connect ‘Remotely’. </a:t>
            </a:r>
          </a:p>
        </p:txBody>
      </p:sp>
      <p:pic>
        <p:nvPicPr>
          <p:cNvPr id="18" name="Picture 17">
            <a:extLst>
              <a:ext uri="{FF2B5EF4-FFF2-40B4-BE49-F238E27FC236}">
                <a16:creationId xmlns:a16="http://schemas.microsoft.com/office/drawing/2014/main" id="{9D34B1EE-2F4B-4AE8-99C8-5A00F690B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298460"/>
            <a:ext cx="4880811" cy="3559540"/>
          </a:xfrm>
          <a:prstGeom prst="rect">
            <a:avLst/>
          </a:prstGeom>
        </p:spPr>
      </p:pic>
      <p:grpSp>
        <p:nvGrpSpPr>
          <p:cNvPr id="10" name="Group 9">
            <a:extLst>
              <a:ext uri="{FF2B5EF4-FFF2-40B4-BE49-F238E27FC236}">
                <a16:creationId xmlns:a16="http://schemas.microsoft.com/office/drawing/2014/main" id="{853BBE69-C59D-4E3D-B2C5-EB151A593B14}"/>
              </a:ext>
            </a:extLst>
          </p:cNvPr>
          <p:cNvGrpSpPr/>
          <p:nvPr/>
        </p:nvGrpSpPr>
        <p:grpSpPr>
          <a:xfrm>
            <a:off x="5261811" y="2282067"/>
            <a:ext cx="3653589" cy="2037352"/>
            <a:chOff x="4724400" y="2258331"/>
            <a:chExt cx="3653589" cy="2037352"/>
          </a:xfrm>
        </p:grpSpPr>
        <p:cxnSp>
          <p:nvCxnSpPr>
            <p:cNvPr id="20" name="Straight Arrow Connector 19">
              <a:extLst>
                <a:ext uri="{FF2B5EF4-FFF2-40B4-BE49-F238E27FC236}">
                  <a16:creationId xmlns:a16="http://schemas.microsoft.com/office/drawing/2014/main" id="{B9290E19-9D63-46AB-B969-F0543C2A700F}"/>
                </a:ext>
              </a:extLst>
            </p:cNvPr>
            <p:cNvCxnSpPr>
              <a:cxnSpLocks/>
              <a:stCxn id="8" idx="0"/>
            </p:cNvCxnSpPr>
            <p:nvPr/>
          </p:nvCxnSpPr>
          <p:spPr>
            <a:xfrm flipH="1" flipV="1">
              <a:off x="5379226" y="2258331"/>
              <a:ext cx="1171969" cy="14525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6D125D2-D534-44D1-AD0D-2515FC2B9847}"/>
                </a:ext>
              </a:extLst>
            </p:cNvPr>
            <p:cNvSpPr/>
            <p:nvPr/>
          </p:nvSpPr>
          <p:spPr>
            <a:xfrm>
              <a:off x="4724400" y="3710908"/>
              <a:ext cx="3653589" cy="584775"/>
            </a:xfrm>
            <a:prstGeom prst="rect">
              <a:avLst/>
            </a:prstGeom>
            <a:solidFill>
              <a:schemeClr val="bg1"/>
            </a:solidFill>
            <a:ln>
              <a:solidFill>
                <a:schemeClr val="tx1"/>
              </a:solidFill>
            </a:ln>
          </p:spPr>
          <p:txBody>
            <a:bodyPr wrap="square">
              <a:spAutoFit/>
            </a:bodyPr>
            <a:lstStyle/>
            <a:p>
              <a:r>
                <a:rPr lang="en-US" sz="1600" dirty="0"/>
                <a:t>Click on the </a:t>
              </a:r>
              <a:r>
                <a:rPr lang="en-US" sz="1600" b="1" dirty="0"/>
                <a:t>‘DIAGNOSTIC SAVE’ </a:t>
              </a:r>
              <a:r>
                <a:rPr lang="en-US" sz="1600" dirty="0"/>
                <a:t>button. </a:t>
              </a:r>
            </a:p>
            <a:p>
              <a:pPr>
                <a:spcAft>
                  <a:spcPts val="1200"/>
                </a:spcAft>
              </a:pPr>
              <a:r>
                <a:rPr lang="en-US" sz="1600" dirty="0"/>
                <a:t>The Diagnostic Save Popup will appear.</a:t>
              </a:r>
            </a:p>
          </p:txBody>
        </p:sp>
      </p:grpSp>
      <p:sp>
        <p:nvSpPr>
          <p:cNvPr id="24" name="Rectangle 23">
            <a:extLst>
              <a:ext uri="{FF2B5EF4-FFF2-40B4-BE49-F238E27FC236}">
                <a16:creationId xmlns:a16="http://schemas.microsoft.com/office/drawing/2014/main" id="{5FFD7E9E-1EB6-438D-A6D4-8942AE2334FC}"/>
              </a:ext>
            </a:extLst>
          </p:cNvPr>
          <p:cNvSpPr/>
          <p:nvPr/>
        </p:nvSpPr>
        <p:spPr>
          <a:xfrm>
            <a:off x="381000" y="5729027"/>
            <a:ext cx="4800600" cy="9003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a:extLst>
              <a:ext uri="{FF2B5EF4-FFF2-40B4-BE49-F238E27FC236}">
                <a16:creationId xmlns:a16="http://schemas.microsoft.com/office/drawing/2014/main" id="{63859388-6724-449D-9E9A-13E41B0B7189}"/>
              </a:ext>
            </a:extLst>
          </p:cNvPr>
          <p:cNvCxnSpPr>
            <a:cxnSpLocks/>
            <a:stCxn id="28" idx="2"/>
          </p:cNvCxnSpPr>
          <p:nvPr/>
        </p:nvCxnSpPr>
        <p:spPr>
          <a:xfrm flipH="1">
            <a:off x="5261811" y="5995354"/>
            <a:ext cx="1826795" cy="2530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B714AAB3-4488-4BCC-AD49-84D4F21C4C98}"/>
              </a:ext>
            </a:extLst>
          </p:cNvPr>
          <p:cNvSpPr/>
          <p:nvPr/>
        </p:nvSpPr>
        <p:spPr>
          <a:xfrm>
            <a:off x="5261811" y="4671915"/>
            <a:ext cx="3653589" cy="1323439"/>
          </a:xfrm>
          <a:prstGeom prst="rect">
            <a:avLst/>
          </a:prstGeom>
          <a:ln>
            <a:solidFill>
              <a:srgbClr val="002060"/>
            </a:solidFill>
          </a:ln>
        </p:spPr>
        <p:txBody>
          <a:bodyPr wrap="square">
            <a:spAutoFit/>
          </a:bodyPr>
          <a:lstStyle/>
          <a:p>
            <a:r>
              <a:rPr lang="en-US" sz="1600" dirty="0"/>
              <a:t>If you have multiple controllers connected to the network, you can choose a ‘Diagnostic Save’ for each controller, choose the option of what information you want saved by clicking the boxes.</a:t>
            </a:r>
          </a:p>
        </p:txBody>
      </p:sp>
      <p:sp>
        <p:nvSpPr>
          <p:cNvPr id="38" name="Oval 37">
            <a:extLst>
              <a:ext uri="{FF2B5EF4-FFF2-40B4-BE49-F238E27FC236}">
                <a16:creationId xmlns:a16="http://schemas.microsoft.com/office/drawing/2014/main" id="{5EAAC3DE-20CA-4618-B421-0E5531536E6B}"/>
              </a:ext>
            </a:extLst>
          </p:cNvPr>
          <p:cNvSpPr/>
          <p:nvPr/>
        </p:nvSpPr>
        <p:spPr>
          <a:xfrm>
            <a:off x="5459437" y="1961634"/>
            <a:ext cx="914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421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8" grpId="0"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1" y="76200"/>
            <a:ext cx="8894780" cy="838200"/>
          </a:xfrm>
        </p:spPr>
        <p:txBody>
          <a:bodyPr>
            <a:normAutofit/>
          </a:bodyPr>
          <a:lstStyle/>
          <a:p>
            <a:r>
              <a:rPr lang="en-US" sz="3600" dirty="0">
                <a:solidFill>
                  <a:srgbClr val="0070C0"/>
                </a:solidFill>
                <a:latin typeface="Arial Rounded MT Bold"/>
              </a:rPr>
              <a:t>Serial or Ethernet Connections</a:t>
            </a:r>
          </a:p>
        </p:txBody>
      </p:sp>
      <p:sp>
        <p:nvSpPr>
          <p:cNvPr id="5" name="Content Placeholder 2"/>
          <p:cNvSpPr txBox="1">
            <a:spLocks/>
          </p:cNvSpPr>
          <p:nvPr/>
        </p:nvSpPr>
        <p:spPr>
          <a:xfrm>
            <a:off x="647700" y="2514600"/>
            <a:ext cx="7848600" cy="2456733"/>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b="1">
                <a:latin typeface="Arial" panose="020B0604020202020204" pitchFamily="34" charset="0"/>
                <a:cs typeface="Arial" panose="020B0604020202020204" pitchFamily="34" charset="0"/>
              </a:rPr>
              <a:t>Serial Connections </a:t>
            </a:r>
            <a:r>
              <a:rPr lang="en-US" sz="2400">
                <a:latin typeface="Arial" panose="020B0604020202020204" pitchFamily="34" charset="0"/>
                <a:cs typeface="Arial" panose="020B0604020202020204" pitchFamily="34" charset="0"/>
              </a:rPr>
              <a:t>- Direct connection using RS-485 cable from Laptop or computer. </a:t>
            </a:r>
          </a:p>
          <a:p>
            <a:pPr marL="339725" indent="0">
              <a:spcAft>
                <a:spcPts val="1800"/>
              </a:spcAft>
              <a:buNone/>
            </a:pPr>
            <a:r>
              <a:rPr lang="en-US" sz="2400" i="1">
                <a:latin typeface="Arial" panose="020B0604020202020204" pitchFamily="34" charset="0"/>
                <a:cs typeface="Arial" panose="020B0604020202020204" pitchFamily="34" charset="0"/>
              </a:rPr>
              <a:t>(serial connection must be used when uploading new firmware to your MCS controller).</a:t>
            </a:r>
            <a:endParaRPr lang="en-US" sz="2400" i="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b="1">
                <a:latin typeface="Arial" panose="020B0604020202020204" pitchFamily="34" charset="0"/>
                <a:cs typeface="Arial" panose="020B0604020202020204" pitchFamily="34" charset="0"/>
              </a:rPr>
              <a:t>Ethernet Connections </a:t>
            </a:r>
            <a:r>
              <a:rPr lang="en-US" sz="2400">
                <a:latin typeface="Arial" panose="020B0604020202020204" pitchFamily="34" charset="0"/>
                <a:cs typeface="Arial" panose="020B0604020202020204" pitchFamily="34" charset="0"/>
              </a:rPr>
              <a:t>-  using an RJ-45 cable, you can connect through a server in the plant or office to multiple MCS controllers.</a:t>
            </a:r>
            <a:endParaRPr lang="en-US" sz="2400" dirty="0">
              <a:latin typeface="Arial" panose="020B0604020202020204" pitchFamily="34" charset="0"/>
              <a:cs typeface="Arial" panose="020B0604020202020204" pitchFamily="34" charset="0"/>
            </a:endParaRPr>
          </a:p>
          <a:p>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914400"/>
            <a:ext cx="6340390" cy="1402202"/>
          </a:xfrm>
          <a:prstGeom prst="rect">
            <a:avLst/>
          </a:prstGeom>
        </p:spPr>
      </p:pic>
    </p:spTree>
    <p:extLst>
      <p:ext uri="{BB962C8B-B14F-4D97-AF65-F5344CB8AC3E}">
        <p14:creationId xmlns:p14="http://schemas.microsoft.com/office/powerpoint/2010/main" val="232828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8B0517B-18C2-45AD-87D8-E15CDA71EE03}"/>
              </a:ext>
            </a:extLst>
          </p:cNvPr>
          <p:cNvSpPr txBox="1">
            <a:spLocks/>
          </p:cNvSpPr>
          <p:nvPr/>
        </p:nvSpPr>
        <p:spPr>
          <a:xfrm>
            <a:off x="0" y="-2286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Diagnostic Save (Popup)</a:t>
            </a:r>
          </a:p>
        </p:txBody>
      </p:sp>
      <p:pic>
        <p:nvPicPr>
          <p:cNvPr id="4" name="Picture 3">
            <a:extLst>
              <a:ext uri="{FF2B5EF4-FFF2-40B4-BE49-F238E27FC236}">
                <a16:creationId xmlns:a16="http://schemas.microsoft.com/office/drawing/2014/main" id="{9514BE1D-79B8-4018-817F-50ECE4C2A8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199" y="868254"/>
            <a:ext cx="4054641" cy="4555316"/>
          </a:xfrm>
          <a:prstGeom prst="rect">
            <a:avLst/>
          </a:prstGeom>
        </p:spPr>
      </p:pic>
      <p:sp>
        <p:nvSpPr>
          <p:cNvPr id="5" name="Rectangle 4">
            <a:extLst>
              <a:ext uri="{FF2B5EF4-FFF2-40B4-BE49-F238E27FC236}">
                <a16:creationId xmlns:a16="http://schemas.microsoft.com/office/drawing/2014/main" id="{C6F958A8-0717-4483-B4B2-8E9083EA7C4B}"/>
              </a:ext>
            </a:extLst>
          </p:cNvPr>
          <p:cNvSpPr/>
          <p:nvPr/>
        </p:nvSpPr>
        <p:spPr>
          <a:xfrm>
            <a:off x="288758" y="980770"/>
            <a:ext cx="4054642" cy="646331"/>
          </a:xfrm>
          <a:prstGeom prst="rect">
            <a:avLst/>
          </a:prstGeom>
        </p:spPr>
        <p:txBody>
          <a:bodyPr wrap="square">
            <a:spAutoFit/>
          </a:bodyPr>
          <a:lstStyle/>
          <a:p>
            <a:r>
              <a:rPr lang="en-US" dirty="0"/>
              <a:t>A second popup will appear showing the file has been saved to your hard drive.</a:t>
            </a:r>
          </a:p>
        </p:txBody>
      </p:sp>
      <p:sp>
        <p:nvSpPr>
          <p:cNvPr id="6" name="Rectangle 5">
            <a:extLst>
              <a:ext uri="{FF2B5EF4-FFF2-40B4-BE49-F238E27FC236}">
                <a16:creationId xmlns:a16="http://schemas.microsoft.com/office/drawing/2014/main" id="{98670091-CA8E-4B41-B6D9-F8D2BD5042F5}"/>
              </a:ext>
            </a:extLst>
          </p:cNvPr>
          <p:cNvSpPr/>
          <p:nvPr/>
        </p:nvSpPr>
        <p:spPr>
          <a:xfrm>
            <a:off x="304800" y="4502336"/>
            <a:ext cx="3850105" cy="646331"/>
          </a:xfrm>
          <a:prstGeom prst="rect">
            <a:avLst/>
          </a:prstGeom>
        </p:spPr>
        <p:txBody>
          <a:bodyPr wrap="square">
            <a:spAutoFit/>
          </a:bodyPr>
          <a:lstStyle/>
          <a:p>
            <a:r>
              <a:rPr lang="en-US" dirty="0"/>
              <a:t>Below shows file that was emailed as</a:t>
            </a:r>
          </a:p>
          <a:p>
            <a:r>
              <a:rPr lang="en-US" dirty="0"/>
              <a:t>per the setup in the ‘Diagnostic Save’.</a:t>
            </a:r>
          </a:p>
        </p:txBody>
      </p:sp>
      <p:pic>
        <p:nvPicPr>
          <p:cNvPr id="10" name="Picture 9">
            <a:extLst>
              <a:ext uri="{FF2B5EF4-FFF2-40B4-BE49-F238E27FC236}">
                <a16:creationId xmlns:a16="http://schemas.microsoft.com/office/drawing/2014/main" id="{2E229260-48D6-4FED-AE0C-630CDD663C51}"/>
              </a:ext>
            </a:extLst>
          </p:cNvPr>
          <p:cNvPicPr>
            <a:picLocks noChangeAspect="1"/>
          </p:cNvPicPr>
          <p:nvPr/>
        </p:nvPicPr>
        <p:blipFill rotWithShape="1">
          <a:blip r:embed="rId3">
            <a:extLst>
              <a:ext uri="{28A0092B-C50C-407E-A947-70E740481C1C}">
                <a14:useLocalDpi xmlns:a14="http://schemas.microsoft.com/office/drawing/2010/main" val="0"/>
              </a:ext>
            </a:extLst>
          </a:blip>
          <a:srcRect r="-3259"/>
          <a:stretch/>
        </p:blipFill>
        <p:spPr>
          <a:xfrm>
            <a:off x="332802" y="5359025"/>
            <a:ext cx="7963590" cy="1036410"/>
          </a:xfrm>
          <a:prstGeom prst="rect">
            <a:avLst/>
          </a:prstGeom>
        </p:spPr>
      </p:pic>
      <p:sp>
        <p:nvSpPr>
          <p:cNvPr id="11" name="Rectangle 10">
            <a:extLst>
              <a:ext uri="{FF2B5EF4-FFF2-40B4-BE49-F238E27FC236}">
                <a16:creationId xmlns:a16="http://schemas.microsoft.com/office/drawing/2014/main" id="{8D37585E-2932-4E67-8FE8-9AED7EDB1CF7}"/>
              </a:ext>
            </a:extLst>
          </p:cNvPr>
          <p:cNvSpPr/>
          <p:nvPr/>
        </p:nvSpPr>
        <p:spPr>
          <a:xfrm>
            <a:off x="4724400" y="3181533"/>
            <a:ext cx="3733800" cy="93326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D2944E-9A05-48B0-9983-EDEC96660FA9}"/>
              </a:ext>
            </a:extLst>
          </p:cNvPr>
          <p:cNvSpPr/>
          <p:nvPr/>
        </p:nvSpPr>
        <p:spPr>
          <a:xfrm>
            <a:off x="304800" y="1756744"/>
            <a:ext cx="4086726" cy="1477328"/>
          </a:xfrm>
          <a:prstGeom prst="rect">
            <a:avLst/>
          </a:prstGeom>
        </p:spPr>
        <p:txBody>
          <a:bodyPr wrap="square">
            <a:spAutoFit/>
          </a:bodyPr>
          <a:lstStyle/>
          <a:p>
            <a:r>
              <a:rPr lang="en-US" dirty="0"/>
              <a:t>You have the option to email the zip saved file to:</a:t>
            </a:r>
          </a:p>
          <a:p>
            <a:r>
              <a:rPr lang="en-US" dirty="0"/>
              <a:t>support@mcscontrols.com or to a custom email address </a:t>
            </a:r>
          </a:p>
          <a:p>
            <a:r>
              <a:rPr lang="en-US" dirty="0"/>
              <a:t>(Internet connection required)</a:t>
            </a:r>
          </a:p>
        </p:txBody>
      </p:sp>
      <p:sp>
        <p:nvSpPr>
          <p:cNvPr id="13" name="Rectangle 12">
            <a:extLst>
              <a:ext uri="{FF2B5EF4-FFF2-40B4-BE49-F238E27FC236}">
                <a16:creationId xmlns:a16="http://schemas.microsoft.com/office/drawing/2014/main" id="{B614C954-698F-4B87-B5C4-791AD0A1C22A}"/>
              </a:ext>
            </a:extLst>
          </p:cNvPr>
          <p:cNvSpPr/>
          <p:nvPr/>
        </p:nvSpPr>
        <p:spPr>
          <a:xfrm>
            <a:off x="4724400" y="1219200"/>
            <a:ext cx="3810001" cy="1143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B0BC8D7-285D-4E54-BFFA-5BA40CEEDEEA}"/>
              </a:ext>
            </a:extLst>
          </p:cNvPr>
          <p:cNvGrpSpPr/>
          <p:nvPr/>
        </p:nvGrpSpPr>
        <p:grpSpPr>
          <a:xfrm>
            <a:off x="4770520" y="3523553"/>
            <a:ext cx="3306680" cy="594224"/>
            <a:chOff x="4770520" y="3523553"/>
            <a:chExt cx="3306680" cy="594224"/>
          </a:xfrm>
        </p:grpSpPr>
        <p:sp>
          <p:nvSpPr>
            <p:cNvPr id="7" name="TextBox 6">
              <a:extLst>
                <a:ext uri="{FF2B5EF4-FFF2-40B4-BE49-F238E27FC236}">
                  <a16:creationId xmlns:a16="http://schemas.microsoft.com/office/drawing/2014/main" id="{771D3641-C28C-4316-868C-20D183165548}"/>
                </a:ext>
              </a:extLst>
            </p:cNvPr>
            <p:cNvSpPr txBox="1"/>
            <p:nvPr/>
          </p:nvSpPr>
          <p:spPr>
            <a:xfrm>
              <a:off x="4770520" y="3523553"/>
              <a:ext cx="76203" cy="369332"/>
            </a:xfrm>
            <a:prstGeom prst="rect">
              <a:avLst/>
            </a:prstGeom>
            <a:noFill/>
          </p:spPr>
          <p:txBody>
            <a:bodyPr wrap="square" rtlCol="0">
              <a:spAutoFit/>
            </a:bodyPr>
            <a:lstStyle/>
            <a:p>
              <a:r>
                <a:rPr lang="en-US" dirty="0">
                  <a:solidFill>
                    <a:srgbClr val="FF0000"/>
                  </a:solidFill>
                  <a:sym typeface="Wingdings" panose="05000000000000000000" pitchFamily="2" charset="2"/>
                </a:rPr>
                <a:t></a:t>
              </a:r>
              <a:endParaRPr lang="en-US" dirty="0">
                <a:solidFill>
                  <a:srgbClr val="FF0000"/>
                </a:solidFill>
              </a:endParaRPr>
            </a:p>
          </p:txBody>
        </p:sp>
        <p:sp>
          <p:nvSpPr>
            <p:cNvPr id="8" name="TextBox 7">
              <a:extLst>
                <a:ext uri="{FF2B5EF4-FFF2-40B4-BE49-F238E27FC236}">
                  <a16:creationId xmlns:a16="http://schemas.microsoft.com/office/drawing/2014/main" id="{0E972FD6-832D-4CA6-ABC2-96311A3F7872}"/>
                </a:ext>
              </a:extLst>
            </p:cNvPr>
            <p:cNvSpPr txBox="1"/>
            <p:nvPr/>
          </p:nvSpPr>
          <p:spPr>
            <a:xfrm>
              <a:off x="5943600" y="3810000"/>
              <a:ext cx="2133600" cy="307777"/>
            </a:xfrm>
            <a:prstGeom prst="rect">
              <a:avLst/>
            </a:prstGeom>
            <a:noFill/>
          </p:spPr>
          <p:txBody>
            <a:bodyPr wrap="square" rtlCol="0">
              <a:spAutoFit/>
            </a:bodyPr>
            <a:lstStyle/>
            <a:p>
              <a:r>
                <a:rPr lang="en-US" sz="1400" dirty="0">
                  <a:solidFill>
                    <a:srgbClr val="FF0000"/>
                  </a:solidFill>
                  <a:latin typeface="Arial Narrow" panose="020B0606020202030204" pitchFamily="34" charset="0"/>
                </a:rPr>
                <a:t>dew@mcscontrols.com</a:t>
              </a:r>
            </a:p>
          </p:txBody>
        </p:sp>
      </p:grpSp>
      <p:sp>
        <p:nvSpPr>
          <p:cNvPr id="3" name="TextBox 2">
            <a:extLst>
              <a:ext uri="{FF2B5EF4-FFF2-40B4-BE49-F238E27FC236}">
                <a16:creationId xmlns:a16="http://schemas.microsoft.com/office/drawing/2014/main" id="{CC8EFE12-AC1E-4499-9DD9-EAC82A31DA60}"/>
              </a:ext>
            </a:extLst>
          </p:cNvPr>
          <p:cNvSpPr txBox="1"/>
          <p:nvPr/>
        </p:nvSpPr>
        <p:spPr>
          <a:xfrm>
            <a:off x="304800" y="3429000"/>
            <a:ext cx="4010524" cy="923330"/>
          </a:xfrm>
          <a:prstGeom prst="rect">
            <a:avLst/>
          </a:prstGeom>
          <a:noFill/>
        </p:spPr>
        <p:txBody>
          <a:bodyPr wrap="square" rtlCol="0">
            <a:spAutoFit/>
          </a:bodyPr>
          <a:lstStyle/>
          <a:p>
            <a:r>
              <a:rPr lang="en-US" dirty="0"/>
              <a:t>Add additional information to be sent with the diagnostic when emailed if needed.</a:t>
            </a:r>
          </a:p>
        </p:txBody>
      </p:sp>
      <p:sp>
        <p:nvSpPr>
          <p:cNvPr id="15" name="Rectangle 14">
            <a:extLst>
              <a:ext uri="{FF2B5EF4-FFF2-40B4-BE49-F238E27FC236}">
                <a16:creationId xmlns:a16="http://schemas.microsoft.com/office/drawing/2014/main" id="{490D6CA9-326C-4D64-A104-596FDB17003A}"/>
              </a:ext>
            </a:extLst>
          </p:cNvPr>
          <p:cNvSpPr/>
          <p:nvPr/>
        </p:nvSpPr>
        <p:spPr>
          <a:xfrm>
            <a:off x="4724400" y="4190134"/>
            <a:ext cx="3810001" cy="6619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110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500" fill="hold"/>
                                        <p:tgtEl>
                                          <p:spTgt spid="3"/>
                                        </p:tgtEl>
                                        <p:attrNameLst>
                                          <p:attrName>ppt_x</p:attrName>
                                        </p:attrNameLst>
                                      </p:cBhvr>
                                      <p:tavLst>
                                        <p:tav tm="0">
                                          <p:val>
                                            <p:strVal val="#ppt_x"/>
                                          </p:val>
                                        </p:tav>
                                        <p:tav tm="100000">
                                          <p:val>
                                            <p:strVal val="#ppt_x"/>
                                          </p:val>
                                        </p:tav>
                                      </p:tavLst>
                                    </p:anim>
                                    <p:anim calcmode="lin" valueType="num">
                                      <p:cBhvr additive="base">
                                        <p:cTn id="4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animBg="1"/>
      <p:bldP spid="12" grpId="0"/>
      <p:bldP spid="13" grpId="0" animBg="1"/>
      <p:bldP spid="3" grpId="0"/>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2900" y="1143000"/>
            <a:ext cx="8458200" cy="54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idx="4294967295"/>
          </p:nvPr>
        </p:nvSpPr>
        <p:spPr>
          <a:xfrm>
            <a:off x="101300" y="0"/>
            <a:ext cx="8890299" cy="1143000"/>
          </a:xfrm>
        </p:spPr>
        <p:txBody>
          <a:bodyPr>
            <a:normAutofit/>
          </a:bodyPr>
          <a:lstStyle/>
          <a:p>
            <a:r>
              <a:rPr lang="en-US" sz="3600" dirty="0">
                <a:solidFill>
                  <a:srgbClr val="0070C0"/>
                </a:solidFill>
                <a:latin typeface="Arial Rounded MT Bold" panose="020F0704030504030204" pitchFamily="34" charset="0"/>
              </a:rPr>
              <a:t>Print to File</a:t>
            </a:r>
          </a:p>
        </p:txBody>
      </p:sp>
      <p:sp>
        <p:nvSpPr>
          <p:cNvPr id="11" name="Content Placeholder 2"/>
          <p:cNvSpPr txBox="1">
            <a:spLocks/>
          </p:cNvSpPr>
          <p:nvPr/>
        </p:nvSpPr>
        <p:spPr>
          <a:xfrm>
            <a:off x="533400" y="2057400"/>
            <a:ext cx="8382000" cy="121920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Outputs a text file with most recent point and status information from the controller you’re monitoring.</a:t>
            </a:r>
          </a:p>
        </p:txBody>
      </p:sp>
      <p:sp>
        <p:nvSpPr>
          <p:cNvPr id="4" name="Rectangle 3"/>
          <p:cNvSpPr/>
          <p:nvPr/>
        </p:nvSpPr>
        <p:spPr>
          <a:xfrm>
            <a:off x="6705600" y="1351472"/>
            <a:ext cx="609600" cy="381000"/>
          </a:xfrm>
          <a:prstGeom prst="rect">
            <a:avLst/>
          </a:prstGeom>
          <a:noFill/>
          <a:ln w="28575">
            <a:solidFill>
              <a:srgbClr val="FF0000"/>
            </a:solidFill>
          </a:ln>
        </p:spPr>
        <p:txBody>
          <a:bodyPr wrap="square" numCol="2" rtlCol="0" anchor="ctr">
            <a:spAutoFit/>
          </a:bodyPr>
          <a:lstStyle/>
          <a:p>
            <a:pPr marL="342900" indent="-342900" algn="ctr">
              <a:spcBef>
                <a:spcPct val="20000"/>
              </a:spcBef>
              <a:buBlip>
                <a:blip r:embed="rId4"/>
              </a:buBlip>
            </a:pPr>
            <a:endParaRPr lang="en-US" sz="2400" dirty="0"/>
          </a:p>
        </p:txBody>
      </p:sp>
    </p:spTree>
    <p:extLst>
      <p:ext uri="{BB962C8B-B14F-4D97-AF65-F5344CB8AC3E}">
        <p14:creationId xmlns:p14="http://schemas.microsoft.com/office/powerpoint/2010/main" val="359428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9144000" cy="1143000"/>
          </a:xfrm>
        </p:spPr>
        <p:txBody>
          <a:bodyPr>
            <a:normAutofit/>
          </a:bodyPr>
          <a:lstStyle/>
          <a:p>
            <a:r>
              <a:rPr lang="en-US" sz="3600" dirty="0">
                <a:solidFill>
                  <a:srgbClr val="0070C0"/>
                </a:solidFill>
                <a:latin typeface="Arial Rounded MT Bold" panose="020F0704030504030204" pitchFamily="34" charset="0"/>
              </a:rPr>
              <a:t>Print to File Example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522" y="1371600"/>
            <a:ext cx="8514955" cy="4419600"/>
          </a:xfrm>
          <a:prstGeom prst="rect">
            <a:avLst/>
          </a:prstGeom>
        </p:spPr>
      </p:pic>
    </p:spTree>
    <p:extLst>
      <p:ext uri="{BB962C8B-B14F-4D97-AF65-F5344CB8AC3E}">
        <p14:creationId xmlns:p14="http://schemas.microsoft.com/office/powerpoint/2010/main" val="4143095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499" y="0"/>
            <a:ext cx="9144000" cy="1143000"/>
          </a:xfrm>
        </p:spPr>
        <p:txBody>
          <a:bodyPr>
            <a:normAutofit/>
          </a:bodyPr>
          <a:lstStyle/>
          <a:p>
            <a:r>
              <a:rPr lang="en-US" sz="3600" dirty="0">
                <a:solidFill>
                  <a:srgbClr val="0070C0"/>
                </a:solidFill>
                <a:latin typeface="Arial Rounded MT Bold" panose="020F0704030504030204" pitchFamily="34" charset="0"/>
              </a:rPr>
              <a:t>Alarm Info Prints</a:t>
            </a:r>
          </a:p>
        </p:txBody>
      </p:sp>
      <p:sp>
        <p:nvSpPr>
          <p:cNvPr id="11" name="Content Placeholder 2"/>
          <p:cNvSpPr txBox="1">
            <a:spLocks/>
          </p:cNvSpPr>
          <p:nvPr/>
        </p:nvSpPr>
        <p:spPr>
          <a:xfrm>
            <a:off x="914400" y="1066800"/>
            <a:ext cx="7315200" cy="39624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dirty="0"/>
              <a:t>The </a:t>
            </a:r>
            <a:r>
              <a:rPr lang="en-US"/>
              <a:t>last 120 </a:t>
            </a:r>
            <a:r>
              <a:rPr lang="en-US" dirty="0"/>
              <a:t>seconds of data before the lockout alarm can be viewed by selecting the Info button in the Alarm frame</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77156" y="2743200"/>
            <a:ext cx="4027688" cy="354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5179219" y="4600575"/>
            <a:ext cx="685800" cy="228600"/>
          </a:xfrm>
          <a:prstGeom prst="rect">
            <a:avLst/>
          </a:prstGeom>
          <a:noFill/>
          <a:ln w="28575">
            <a:solidFill>
              <a:srgbClr val="FF0000"/>
            </a:solidFill>
          </a:ln>
        </p:spPr>
        <p:txBody>
          <a:bodyPr wrap="square" numCol="2" rtlCol="0" anchor="ctr">
            <a:spAutoFit/>
          </a:bodyPr>
          <a:lstStyle/>
          <a:p>
            <a:pPr marL="342900" indent="-342900" algn="ctr">
              <a:spcBef>
                <a:spcPct val="20000"/>
              </a:spcBef>
              <a:buBlip>
                <a:blip r:embed="rId2"/>
              </a:buBlip>
            </a:pPr>
            <a:endParaRPr lang="en-US" sz="2400" dirty="0"/>
          </a:p>
        </p:txBody>
      </p:sp>
    </p:spTree>
    <p:extLst>
      <p:ext uri="{BB962C8B-B14F-4D97-AF65-F5344CB8AC3E}">
        <p14:creationId xmlns:p14="http://schemas.microsoft.com/office/powerpoint/2010/main" val="3422333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4D366D-8DB4-4366-9F86-A60B3B3ADF62}"/>
              </a:ext>
            </a:extLst>
          </p:cNvPr>
          <p:cNvPicPr>
            <a:picLocks noChangeAspect="1"/>
          </p:cNvPicPr>
          <p:nvPr/>
        </p:nvPicPr>
        <p:blipFill>
          <a:blip r:embed="rId2"/>
          <a:stretch>
            <a:fillRect/>
          </a:stretch>
        </p:blipFill>
        <p:spPr>
          <a:xfrm>
            <a:off x="101914" y="1387359"/>
            <a:ext cx="8940171" cy="4310272"/>
          </a:xfrm>
          <a:prstGeom prst="rect">
            <a:avLst/>
          </a:prstGeom>
        </p:spPr>
      </p:pic>
      <p:sp>
        <p:nvSpPr>
          <p:cNvPr id="3" name="Title 2"/>
          <p:cNvSpPr>
            <a:spLocks noGrp="1"/>
          </p:cNvSpPr>
          <p:nvPr>
            <p:ph type="title" idx="4294967295"/>
          </p:nvPr>
        </p:nvSpPr>
        <p:spPr>
          <a:xfrm>
            <a:off x="0" y="-152400"/>
            <a:ext cx="9144000" cy="1143000"/>
          </a:xfrm>
        </p:spPr>
        <p:txBody>
          <a:bodyPr>
            <a:normAutofit/>
          </a:bodyPr>
          <a:lstStyle/>
          <a:p>
            <a:r>
              <a:rPr lang="en-US" sz="3600" dirty="0">
                <a:solidFill>
                  <a:srgbClr val="0070C0"/>
                </a:solidFill>
                <a:latin typeface="Arial Rounded MT Bold" panose="020F0704030504030204" pitchFamily="34" charset="0"/>
              </a:rPr>
              <a:t>Alarm Info Print Example</a:t>
            </a:r>
          </a:p>
        </p:txBody>
      </p:sp>
      <p:sp>
        <p:nvSpPr>
          <p:cNvPr id="11" name="Content Placeholder 2"/>
          <p:cNvSpPr txBox="1">
            <a:spLocks/>
          </p:cNvSpPr>
          <p:nvPr/>
        </p:nvSpPr>
        <p:spPr>
          <a:xfrm>
            <a:off x="381000" y="838200"/>
            <a:ext cx="8610600" cy="3962400"/>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Can be saved to a text file with the print button</a:t>
            </a:r>
          </a:p>
        </p:txBody>
      </p:sp>
      <p:sp>
        <p:nvSpPr>
          <p:cNvPr id="5" name="Rectangle 4"/>
          <p:cNvSpPr/>
          <p:nvPr/>
        </p:nvSpPr>
        <p:spPr>
          <a:xfrm>
            <a:off x="7969624" y="5356341"/>
            <a:ext cx="860611" cy="228600"/>
          </a:xfrm>
          <a:prstGeom prst="rect">
            <a:avLst/>
          </a:prstGeom>
          <a:noFill/>
          <a:ln w="28575">
            <a:solidFill>
              <a:srgbClr val="FF0000"/>
            </a:solidFill>
          </a:ln>
        </p:spPr>
        <p:txBody>
          <a:bodyPr wrap="square" numCol="2" rtlCol="0" anchor="ctr">
            <a:spAutoFit/>
          </a:bodyPr>
          <a:lstStyle/>
          <a:p>
            <a:pPr marL="342900" indent="-342900" algn="ctr">
              <a:spcBef>
                <a:spcPct val="20000"/>
              </a:spcBef>
              <a:buBlip>
                <a:blip r:embed="rId3"/>
              </a:buBlip>
            </a:pPr>
            <a:endParaRPr lang="en-US" sz="2400" dirty="0"/>
          </a:p>
        </p:txBody>
      </p:sp>
    </p:spTree>
    <p:extLst>
      <p:ext uri="{BB962C8B-B14F-4D97-AF65-F5344CB8AC3E}">
        <p14:creationId xmlns:p14="http://schemas.microsoft.com/office/powerpoint/2010/main" val="39258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C4572F-818B-4B00-BD76-F956B80883F5}"/>
              </a:ext>
            </a:extLst>
          </p:cNvPr>
          <p:cNvSpPr txBox="1"/>
          <p:nvPr/>
        </p:nvSpPr>
        <p:spPr>
          <a:xfrm>
            <a:off x="1488331" y="107251"/>
            <a:ext cx="5630709" cy="646331"/>
          </a:xfrm>
          <a:prstGeom prst="rect">
            <a:avLst/>
          </a:prstGeom>
          <a:noFill/>
        </p:spPr>
        <p:txBody>
          <a:bodyPr wrap="none" rtlCol="0">
            <a:spAutoFit/>
          </a:bodyPr>
          <a:lstStyle/>
          <a:p>
            <a:r>
              <a:rPr lang="en-US" sz="3600" b="1"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Graphs ‘LIVE’ &amp; ‘STATIC’</a:t>
            </a:r>
          </a:p>
        </p:txBody>
      </p:sp>
      <p:sp>
        <p:nvSpPr>
          <p:cNvPr id="3" name="TextBox 2">
            <a:extLst>
              <a:ext uri="{FF2B5EF4-FFF2-40B4-BE49-F238E27FC236}">
                <a16:creationId xmlns:a16="http://schemas.microsoft.com/office/drawing/2014/main" id="{09BCDCE3-7CF1-4EEA-96FF-410ED7AC9DC4}"/>
              </a:ext>
            </a:extLst>
          </p:cNvPr>
          <p:cNvSpPr txBox="1"/>
          <p:nvPr/>
        </p:nvSpPr>
        <p:spPr>
          <a:xfrm>
            <a:off x="315284" y="1430899"/>
            <a:ext cx="1962397" cy="461665"/>
          </a:xfrm>
          <a:prstGeom prst="rect">
            <a:avLst/>
          </a:prstGeom>
          <a:noFill/>
        </p:spPr>
        <p:txBody>
          <a:bodyPr wrap="none" rtlCol="0">
            <a:spAutoFit/>
          </a:bodyPr>
          <a:lstStyle/>
          <a:p>
            <a:r>
              <a:rPr lang="en-US" sz="2400" b="1" u="sng" dirty="0">
                <a:latin typeface="Arial" panose="020B0604020202020204" pitchFamily="34" charset="0"/>
                <a:cs typeface="Arial" panose="020B0604020202020204" pitchFamily="34" charset="0"/>
              </a:rPr>
              <a:t>Static graph</a:t>
            </a:r>
          </a:p>
        </p:txBody>
      </p:sp>
      <p:sp>
        <p:nvSpPr>
          <p:cNvPr id="4" name="TextBox 3">
            <a:extLst>
              <a:ext uri="{FF2B5EF4-FFF2-40B4-BE49-F238E27FC236}">
                <a16:creationId xmlns:a16="http://schemas.microsoft.com/office/drawing/2014/main" id="{93E564B2-A45F-467B-96B9-80879D2F6E66}"/>
              </a:ext>
            </a:extLst>
          </p:cNvPr>
          <p:cNvSpPr txBox="1"/>
          <p:nvPr/>
        </p:nvSpPr>
        <p:spPr>
          <a:xfrm>
            <a:off x="314457" y="1917402"/>
            <a:ext cx="680506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Plot up to a maximum of 16 inputs/outputs and up to 4 fixed value points.</a:t>
            </a:r>
          </a:p>
        </p:txBody>
      </p:sp>
      <p:sp>
        <p:nvSpPr>
          <p:cNvPr id="5" name="TextBox 4">
            <a:extLst>
              <a:ext uri="{FF2B5EF4-FFF2-40B4-BE49-F238E27FC236}">
                <a16:creationId xmlns:a16="http://schemas.microsoft.com/office/drawing/2014/main" id="{7699C2AB-A494-46E9-8719-73AFE872A100}"/>
              </a:ext>
            </a:extLst>
          </p:cNvPr>
          <p:cNvSpPr txBox="1"/>
          <p:nvPr/>
        </p:nvSpPr>
        <p:spPr>
          <a:xfrm>
            <a:off x="314457" y="2286734"/>
            <a:ext cx="8376011"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Plot up to 8 total relay outputs/digital inputs. (Example: 6 relay outputs and 2 digital inputs)</a:t>
            </a:r>
          </a:p>
        </p:txBody>
      </p:sp>
      <p:sp>
        <p:nvSpPr>
          <p:cNvPr id="6" name="TextBox 5">
            <a:extLst>
              <a:ext uri="{FF2B5EF4-FFF2-40B4-BE49-F238E27FC236}">
                <a16:creationId xmlns:a16="http://schemas.microsoft.com/office/drawing/2014/main" id="{F3D0C350-4AF8-458F-B82B-DFBBF610EEA3}"/>
              </a:ext>
            </a:extLst>
          </p:cNvPr>
          <p:cNvSpPr txBox="1"/>
          <p:nvPr/>
        </p:nvSpPr>
        <p:spPr>
          <a:xfrm>
            <a:off x="314457" y="2656066"/>
            <a:ext cx="8879354"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Plot up to 8 total sensor inputs/analog outputs. (Example: 4 sensor inputs and 4 analog outputs)</a:t>
            </a:r>
          </a:p>
        </p:txBody>
      </p:sp>
      <p:sp>
        <p:nvSpPr>
          <p:cNvPr id="7" name="TextBox 6">
            <a:extLst>
              <a:ext uri="{FF2B5EF4-FFF2-40B4-BE49-F238E27FC236}">
                <a16:creationId xmlns:a16="http://schemas.microsoft.com/office/drawing/2014/main" id="{E5FC690C-9771-4F85-8EAE-56896EE34FAB}"/>
              </a:ext>
            </a:extLst>
          </p:cNvPr>
          <p:cNvSpPr txBox="1"/>
          <p:nvPr/>
        </p:nvSpPr>
        <p:spPr>
          <a:xfrm>
            <a:off x="307831" y="3345108"/>
            <a:ext cx="1739579" cy="461665"/>
          </a:xfrm>
          <a:prstGeom prst="rect">
            <a:avLst/>
          </a:prstGeom>
          <a:noFill/>
        </p:spPr>
        <p:txBody>
          <a:bodyPr wrap="none" rtlCol="0">
            <a:spAutoFit/>
          </a:bodyPr>
          <a:lstStyle/>
          <a:p>
            <a:r>
              <a:rPr lang="en-US" sz="2400" b="1" u="sng" dirty="0">
                <a:latin typeface="Arial" panose="020B0604020202020204" pitchFamily="34" charset="0"/>
                <a:cs typeface="Arial" panose="020B0604020202020204" pitchFamily="34" charset="0"/>
              </a:rPr>
              <a:t>Live graph</a:t>
            </a:r>
          </a:p>
        </p:txBody>
      </p:sp>
      <p:sp>
        <p:nvSpPr>
          <p:cNvPr id="8" name="Rectangle 7">
            <a:extLst>
              <a:ext uri="{FF2B5EF4-FFF2-40B4-BE49-F238E27FC236}">
                <a16:creationId xmlns:a16="http://schemas.microsoft.com/office/drawing/2014/main" id="{5DA8ACD0-B550-4DF6-8604-1AF7AB42F4D1}"/>
              </a:ext>
            </a:extLst>
          </p:cNvPr>
          <p:cNvSpPr/>
          <p:nvPr/>
        </p:nvSpPr>
        <p:spPr>
          <a:xfrm>
            <a:off x="2277681" y="744396"/>
            <a:ext cx="4365298" cy="646331"/>
          </a:xfrm>
          <a:prstGeom prst="rect">
            <a:avLst/>
          </a:prstGeom>
        </p:spPr>
        <p:txBody>
          <a:bodyPr wrap="none">
            <a:spAutoFit/>
          </a:bodyPr>
          <a:lstStyle/>
          <a:p>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PLOTTING POINTS</a:t>
            </a:r>
            <a:endParaRPr lang="en-US" sz="3600" dirty="0"/>
          </a:p>
        </p:txBody>
      </p:sp>
      <p:sp>
        <p:nvSpPr>
          <p:cNvPr id="9" name="TextBox 8">
            <a:extLst>
              <a:ext uri="{FF2B5EF4-FFF2-40B4-BE49-F238E27FC236}">
                <a16:creationId xmlns:a16="http://schemas.microsoft.com/office/drawing/2014/main" id="{807D4488-BC51-4D63-8AB2-B20900E088BA}"/>
              </a:ext>
            </a:extLst>
          </p:cNvPr>
          <p:cNvSpPr txBox="1"/>
          <p:nvPr/>
        </p:nvSpPr>
        <p:spPr>
          <a:xfrm>
            <a:off x="307831" y="3880262"/>
            <a:ext cx="7507183"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Plot up to 10 analog points – analog sensor inputs, analog outputs, fixed values, </a:t>
            </a:r>
          </a:p>
          <a:p>
            <a:pPr>
              <a:tabLst>
                <a:tab pos="2574925" algn="l"/>
              </a:tabLst>
            </a:pPr>
            <a:r>
              <a:rPr lang="en-US" sz="1600" dirty="0">
                <a:latin typeface="Arial" panose="020B0604020202020204" pitchFamily="34" charset="0"/>
                <a:cs typeface="Arial" panose="020B0604020202020204" pitchFamily="34" charset="0"/>
              </a:rPr>
              <a:t>	setpoint info., unit info., and compressor info.</a:t>
            </a:r>
          </a:p>
        </p:txBody>
      </p:sp>
      <p:sp>
        <p:nvSpPr>
          <p:cNvPr id="10" name="TextBox 9">
            <a:extLst>
              <a:ext uri="{FF2B5EF4-FFF2-40B4-BE49-F238E27FC236}">
                <a16:creationId xmlns:a16="http://schemas.microsoft.com/office/drawing/2014/main" id="{7DDBAD91-A346-4AE6-8A1D-1E5B283AA5FC}"/>
              </a:ext>
            </a:extLst>
          </p:cNvPr>
          <p:cNvSpPr txBox="1"/>
          <p:nvPr/>
        </p:nvSpPr>
        <p:spPr>
          <a:xfrm>
            <a:off x="307831" y="4526593"/>
            <a:ext cx="620714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Plot up to 4 digital points – relay outputs, and digital sensor inputs </a:t>
            </a:r>
          </a:p>
        </p:txBody>
      </p:sp>
      <p:sp>
        <p:nvSpPr>
          <p:cNvPr id="11" name="TextBox 10">
            <a:extLst>
              <a:ext uri="{FF2B5EF4-FFF2-40B4-BE49-F238E27FC236}">
                <a16:creationId xmlns:a16="http://schemas.microsoft.com/office/drawing/2014/main" id="{B8AF8B1A-14B4-4260-A763-69723567AFAE}"/>
              </a:ext>
            </a:extLst>
          </p:cNvPr>
          <p:cNvSpPr txBox="1"/>
          <p:nvPr/>
        </p:nvSpPr>
        <p:spPr>
          <a:xfrm>
            <a:off x="307831" y="4988258"/>
            <a:ext cx="8592160" cy="584775"/>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NOTE: You can only graph analog points or digital points. You can’t do both at the same time</a:t>
            </a:r>
          </a:p>
          <a:p>
            <a:r>
              <a:rPr lang="en-US" sz="1600" dirty="0">
                <a:latin typeface="Arial" panose="020B0604020202020204" pitchFamily="34" charset="0"/>
                <a:cs typeface="Arial" panose="020B0604020202020204" pitchFamily="34" charset="0"/>
              </a:rPr>
              <a:t>            on the same graph. You can however have up to 10 live graphs active at any time.</a:t>
            </a:r>
          </a:p>
        </p:txBody>
      </p:sp>
    </p:spTree>
    <p:extLst>
      <p:ext uri="{BB962C8B-B14F-4D97-AF65-F5344CB8AC3E}">
        <p14:creationId xmlns:p14="http://schemas.microsoft.com/office/powerpoint/2010/main" val="2955508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76200"/>
            <a:ext cx="9144000" cy="1143000"/>
          </a:xfrm>
        </p:spPr>
        <p:txBody>
          <a:bodyPr>
            <a:normAutofit/>
          </a:bodyPr>
          <a:lstStyle/>
          <a:p>
            <a:r>
              <a:rPr lang="en-US" sz="3600" dirty="0">
                <a:solidFill>
                  <a:srgbClr val="0070C0"/>
                </a:solidFill>
                <a:latin typeface="Arial Rounded MT Bold" panose="020F0704030504030204" pitchFamily="34" charset="0"/>
              </a:rPr>
              <a:t>Graphs ‘STATIC’</a:t>
            </a:r>
          </a:p>
        </p:txBody>
      </p:sp>
      <p:sp>
        <p:nvSpPr>
          <p:cNvPr id="11" name="Content Placeholder 2"/>
          <p:cNvSpPr txBox="1">
            <a:spLocks/>
          </p:cNvSpPr>
          <p:nvPr/>
        </p:nvSpPr>
        <p:spPr>
          <a:xfrm>
            <a:off x="533400" y="1885264"/>
            <a:ext cx="7315200" cy="929509"/>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b="1" dirty="0">
                <a:latin typeface="Arial" panose="020B0604020202020204" pitchFamily="34" charset="0"/>
                <a:cs typeface="Arial" panose="020B0604020202020204" pitchFamily="34" charset="0"/>
              </a:rPr>
              <a:t>Graphs</a:t>
            </a:r>
            <a:r>
              <a:rPr lang="en-US" sz="2400" dirty="0">
                <a:latin typeface="Arial" panose="020B0604020202020204" pitchFamily="34" charset="0"/>
                <a:cs typeface="Arial" panose="020B0604020202020204" pitchFamily="34" charset="0"/>
              </a:rPr>
              <a:t> are fully customizable with selectable axis, intervals, and </a:t>
            </a:r>
            <a:r>
              <a:rPr lang="en-US" sz="2400">
                <a:latin typeface="Arial" panose="020B0604020202020204" pitchFamily="34" charset="0"/>
                <a:cs typeface="Arial" panose="020B0604020202020204" pitchFamily="34" charset="0"/>
              </a:rPr>
              <a:t>data points.</a:t>
            </a:r>
            <a:endParaRPr lang="en-US" sz="240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533400" y="5222167"/>
            <a:ext cx="5257800" cy="581227"/>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8925" indent="-288925">
              <a:buFont typeface="Arial" panose="020B0604020202020204" pitchFamily="34" charset="0"/>
              <a:buChar char="•"/>
            </a:pPr>
            <a:r>
              <a:rPr lang="en-US" sz="2400" dirty="0">
                <a:latin typeface="Arial" panose="020B0604020202020204" pitchFamily="34" charset="0"/>
                <a:cs typeface="Arial" panose="020B0604020202020204" pitchFamily="34" charset="0"/>
              </a:rPr>
              <a:t>Graphs can </a:t>
            </a:r>
            <a:r>
              <a:rPr lang="en-US" sz="2400">
                <a:latin typeface="Arial" panose="020B0604020202020204" pitchFamily="34" charset="0"/>
                <a:cs typeface="Arial" panose="020B0604020202020204" pitchFamily="34" charset="0"/>
              </a:rPr>
              <a:t>be easily </a:t>
            </a:r>
            <a:r>
              <a:rPr lang="en-US" sz="2400" b="1">
                <a:latin typeface="Arial" panose="020B0604020202020204" pitchFamily="34" charset="0"/>
                <a:cs typeface="Arial" panose="020B0604020202020204" pitchFamily="34" charset="0"/>
              </a:rPr>
              <a:t>printed</a:t>
            </a:r>
            <a:r>
              <a:rPr lang="en-US" sz="240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 name="TextBox 1"/>
          <p:cNvSpPr txBox="1"/>
          <p:nvPr/>
        </p:nvSpPr>
        <p:spPr>
          <a:xfrm>
            <a:off x="533400" y="3409264"/>
            <a:ext cx="4953000"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a:latin typeface="Arial" panose="020B0604020202020204" pitchFamily="34" charset="0"/>
                <a:cs typeface="Arial" panose="020B0604020202020204" pitchFamily="34" charset="0"/>
              </a:rPr>
              <a:t>Saved History </a:t>
            </a:r>
            <a:r>
              <a:rPr lang="en-US" sz="2400">
                <a:latin typeface="Arial" panose="020B0604020202020204" pitchFamily="34" charset="0"/>
                <a:cs typeface="Arial" panose="020B0604020202020204" pitchFamily="34" charset="0"/>
              </a:rPr>
              <a:t>data can be </a:t>
            </a:r>
          </a:p>
          <a:p>
            <a:pPr indent="288925"/>
            <a:r>
              <a:rPr lang="en-US" sz="2400">
                <a:latin typeface="Arial" panose="020B0604020202020204" pitchFamily="34" charset="0"/>
                <a:cs typeface="Arial" panose="020B0604020202020204" pitchFamily="34" charset="0"/>
              </a:rPr>
              <a:t>converted into an offline </a:t>
            </a:r>
          </a:p>
          <a:p>
            <a:pPr>
              <a:tabLst>
                <a:tab pos="282575" algn="l"/>
              </a:tabLst>
            </a:pPr>
            <a:r>
              <a:rPr lang="en-US" sz="2400">
                <a:latin typeface="Arial" panose="020B0604020202020204" pitchFamily="34" charset="0"/>
                <a:cs typeface="Arial" panose="020B0604020202020204" pitchFamily="34" charset="0"/>
              </a:rPr>
              <a:t>	format and manipulated with</a:t>
            </a:r>
          </a:p>
          <a:p>
            <a:pPr>
              <a:tabLst>
                <a:tab pos="282575" algn="l"/>
              </a:tabLst>
            </a:pPr>
            <a:r>
              <a:rPr lang="en-US" sz="2400">
                <a:latin typeface="Arial" panose="020B0604020202020204" pitchFamily="34" charset="0"/>
                <a:cs typeface="Arial" panose="020B0604020202020204" pitchFamily="34" charset="0"/>
              </a:rPr>
              <a:t>	no connection to the device.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528" y="2946003"/>
            <a:ext cx="1376038" cy="3837406"/>
          </a:xfrm>
          <a:prstGeom prst="rect">
            <a:avLst/>
          </a:prstGeom>
        </p:spPr>
      </p:pic>
      <p:sp>
        <p:nvSpPr>
          <p:cNvPr id="4" name="Rectangle 3"/>
          <p:cNvSpPr/>
          <p:nvPr/>
        </p:nvSpPr>
        <p:spPr>
          <a:xfrm>
            <a:off x="5867403" y="4343180"/>
            <a:ext cx="1394962" cy="2607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9" name="Rectangle 8"/>
          <p:cNvSpPr/>
          <p:nvPr/>
        </p:nvSpPr>
        <p:spPr>
          <a:xfrm>
            <a:off x="5867403" y="4634764"/>
            <a:ext cx="1394962" cy="2607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533400" y="2904237"/>
            <a:ext cx="4876800" cy="581227"/>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a:latin typeface="Arial" panose="020B0604020202020204" pitchFamily="34" charset="0"/>
                <a:cs typeface="Arial" panose="020B0604020202020204" pitchFamily="34" charset="0"/>
              </a:rPr>
              <a:t>Click to </a:t>
            </a:r>
            <a:r>
              <a:rPr lang="en-US" sz="2400" b="1">
                <a:latin typeface="Arial" panose="020B0604020202020204" pitchFamily="34" charset="0"/>
                <a:cs typeface="Arial" panose="020B0604020202020204" pitchFamily="34" charset="0"/>
              </a:rPr>
              <a:t>Refresh the Data</a:t>
            </a:r>
            <a:r>
              <a:rPr lang="en-US" sz="240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2" name="Rectangle 11"/>
          <p:cNvSpPr/>
          <p:nvPr/>
        </p:nvSpPr>
        <p:spPr>
          <a:xfrm>
            <a:off x="5860779" y="4946188"/>
            <a:ext cx="1394962" cy="2607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3" name="Rectangle 12"/>
          <p:cNvSpPr/>
          <p:nvPr/>
        </p:nvSpPr>
        <p:spPr>
          <a:xfrm>
            <a:off x="5864094" y="5267551"/>
            <a:ext cx="1394962" cy="2607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sp>
        <p:nvSpPr>
          <p:cNvPr id="14" name="Content Placeholder 2"/>
          <p:cNvSpPr txBox="1">
            <a:spLocks/>
          </p:cNvSpPr>
          <p:nvPr/>
        </p:nvSpPr>
        <p:spPr>
          <a:xfrm>
            <a:off x="540026" y="914400"/>
            <a:ext cx="8239539" cy="581227"/>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This Tab allows for setting up </a:t>
            </a:r>
            <a:r>
              <a:rPr lang="en-US" sz="2400" b="1" dirty="0">
                <a:latin typeface="Arial" panose="020B0604020202020204" pitchFamily="34" charset="0"/>
                <a:cs typeface="Arial" panose="020B0604020202020204" pitchFamily="34" charset="0"/>
              </a:rPr>
              <a:t>Static graphs</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Live graphs </a:t>
            </a:r>
            <a:r>
              <a:rPr lang="en-US" sz="2400" dirty="0">
                <a:latin typeface="Arial" panose="020B0604020202020204" pitchFamily="34" charset="0"/>
                <a:cs typeface="Arial" panose="020B0604020202020204" pitchFamily="34" charset="0"/>
              </a:rPr>
              <a:t>are setup using the main menu tab.</a:t>
            </a:r>
          </a:p>
        </p:txBody>
      </p:sp>
    </p:spTree>
    <p:extLst>
      <p:ext uri="{BB962C8B-B14F-4D97-AF65-F5344CB8AC3E}">
        <p14:creationId xmlns:p14="http://schemas.microsoft.com/office/powerpoint/2010/main" val="32794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9" grpId="0" animBg="1"/>
      <p:bldP spid="12"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1E502F9-0DEC-461F-BC82-9EA6EC369509}"/>
              </a:ext>
            </a:extLst>
          </p:cNvPr>
          <p:cNvPicPr>
            <a:picLocks noChangeAspect="1"/>
          </p:cNvPicPr>
          <p:nvPr/>
        </p:nvPicPr>
        <p:blipFill>
          <a:blip r:embed="rId2"/>
          <a:stretch>
            <a:fillRect/>
          </a:stretch>
        </p:blipFill>
        <p:spPr>
          <a:xfrm>
            <a:off x="1143000" y="3385185"/>
            <a:ext cx="6011582" cy="3396615"/>
          </a:xfrm>
          <a:prstGeom prst="rect">
            <a:avLst/>
          </a:prstGeom>
        </p:spPr>
      </p:pic>
      <p:sp>
        <p:nvSpPr>
          <p:cNvPr id="2" name="Title 2"/>
          <p:cNvSpPr txBox="1">
            <a:spLocks/>
          </p:cNvSpPr>
          <p:nvPr/>
        </p:nvSpPr>
        <p:spPr>
          <a:xfrm>
            <a:off x="-99282" y="-184150"/>
            <a:ext cx="905764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Static Graph – Setup</a:t>
            </a:r>
          </a:p>
        </p:txBody>
      </p:sp>
      <p:sp>
        <p:nvSpPr>
          <p:cNvPr id="3" name="Rectangle 2"/>
          <p:cNvSpPr/>
          <p:nvPr/>
        </p:nvSpPr>
        <p:spPr>
          <a:xfrm>
            <a:off x="304800" y="816778"/>
            <a:ext cx="4932680" cy="2492990"/>
          </a:xfrm>
          <a:prstGeom prst="rect">
            <a:avLst/>
          </a:prstGeom>
        </p:spPr>
        <p:txBody>
          <a:bodyPr wrap="square">
            <a:spAutoFit/>
          </a:bodyPr>
          <a:lstStyle/>
          <a:p>
            <a:pPr marL="285750" indent="-285750">
              <a:spcAft>
                <a:spcPts val="1200"/>
              </a:spcAft>
              <a:buFont typeface="Arial" panose="020B0604020202020204" pitchFamily="34" charset="0"/>
              <a:buChar char="•"/>
            </a:pPr>
            <a:r>
              <a:rPr lang="en-US" b="1" cap="all" dirty="0"/>
              <a:t>Setup function</a:t>
            </a:r>
          </a:p>
          <a:p>
            <a:pPr marL="630238" indent="-346075">
              <a:spcAft>
                <a:spcPts val="1200"/>
              </a:spcAft>
              <a:buFont typeface="+mj-lt"/>
              <a:buAutoNum type="arabicPeriod"/>
            </a:pPr>
            <a:r>
              <a:rPr lang="en-US" dirty="0"/>
              <a:t>Click on GRAPH SETUP button </a:t>
            </a:r>
          </a:p>
          <a:p>
            <a:pPr marL="630238" indent="-346075">
              <a:spcAft>
                <a:spcPts val="1200"/>
              </a:spcAft>
              <a:buFont typeface="+mj-lt"/>
              <a:buAutoNum type="arabicPeriod"/>
            </a:pPr>
            <a:r>
              <a:rPr lang="en-US" dirty="0"/>
              <a:t>Setup screen will appear </a:t>
            </a:r>
          </a:p>
          <a:p>
            <a:pPr marL="630238" indent="-346075">
              <a:buFont typeface="+mj-lt"/>
              <a:buAutoNum type="arabicPeriod"/>
            </a:pPr>
            <a:r>
              <a:rPr lang="en-US" dirty="0"/>
              <a:t>Pick the points you want to graph</a:t>
            </a:r>
          </a:p>
          <a:p>
            <a:pPr marL="284163"/>
            <a:endParaRPr lang="en-US" dirty="0"/>
          </a:p>
          <a:p>
            <a:pPr marL="630238" indent="-346075">
              <a:buFont typeface="+mj-lt"/>
              <a:buAutoNum type="arabicPeriod" startAt="4"/>
            </a:pPr>
            <a:r>
              <a:rPr lang="en-US" dirty="0"/>
              <a:t>Set ‘INTERVAL(time)’, </a:t>
            </a:r>
          </a:p>
          <a:p>
            <a:pPr marL="284163"/>
            <a:r>
              <a:rPr lang="en-US" dirty="0"/>
              <a:t>	</a:t>
            </a:r>
          </a:p>
        </p:txBody>
      </p:sp>
      <p:grpSp>
        <p:nvGrpSpPr>
          <p:cNvPr id="4" name="Group 3">
            <a:extLst>
              <a:ext uri="{FF2B5EF4-FFF2-40B4-BE49-F238E27FC236}">
                <a16:creationId xmlns:a16="http://schemas.microsoft.com/office/drawing/2014/main" id="{D475446B-E4BC-4335-8C49-1F88ADC44334}"/>
              </a:ext>
            </a:extLst>
          </p:cNvPr>
          <p:cNvGrpSpPr/>
          <p:nvPr/>
        </p:nvGrpSpPr>
        <p:grpSpPr>
          <a:xfrm>
            <a:off x="4419600" y="842454"/>
            <a:ext cx="1152939" cy="2886077"/>
            <a:chOff x="4419600" y="842454"/>
            <a:chExt cx="1152939" cy="2886077"/>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b="9457"/>
            <a:stretch/>
          </p:blipFill>
          <p:spPr>
            <a:xfrm>
              <a:off x="4419600" y="842454"/>
              <a:ext cx="1143000" cy="2886077"/>
            </a:xfrm>
            <a:prstGeom prst="rect">
              <a:avLst/>
            </a:prstGeom>
          </p:spPr>
        </p:pic>
        <p:sp>
          <p:nvSpPr>
            <p:cNvPr id="14" name="Rectangle 13"/>
            <p:cNvSpPr/>
            <p:nvPr/>
          </p:nvSpPr>
          <p:spPr>
            <a:xfrm>
              <a:off x="4429539" y="1985453"/>
              <a:ext cx="1143000" cy="295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876671" y="873760"/>
            <a:ext cx="2209800" cy="2850949"/>
            <a:chOff x="5876671" y="873760"/>
            <a:chExt cx="2209800" cy="2850949"/>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8111" t="23234" r="52667" b="32678"/>
            <a:stretch/>
          </p:blipFill>
          <p:spPr>
            <a:xfrm>
              <a:off x="5876671" y="873760"/>
              <a:ext cx="2209800" cy="2850949"/>
            </a:xfrm>
            <a:prstGeom prst="rect">
              <a:avLst/>
            </a:prstGeom>
          </p:spPr>
        </p:pic>
        <p:sp>
          <p:nvSpPr>
            <p:cNvPr id="16" name="Rectangle 15"/>
            <p:cNvSpPr/>
            <p:nvPr/>
          </p:nvSpPr>
          <p:spPr>
            <a:xfrm>
              <a:off x="6858000" y="1043940"/>
              <a:ext cx="685800" cy="3276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3EC3B99C-5E28-4B90-9534-9C1F83C81FB9}"/>
              </a:ext>
            </a:extLst>
          </p:cNvPr>
          <p:cNvSpPr/>
          <p:nvPr/>
        </p:nvSpPr>
        <p:spPr>
          <a:xfrm>
            <a:off x="4312024" y="3917576"/>
            <a:ext cx="233082" cy="20080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D8CE79E-AB14-4390-9FB0-659B4EAB7633}"/>
              </a:ext>
            </a:extLst>
          </p:cNvPr>
          <p:cNvCxnSpPr>
            <a:cxnSpLocks/>
          </p:cNvCxnSpPr>
          <p:nvPr/>
        </p:nvCxnSpPr>
        <p:spPr>
          <a:xfrm flipV="1">
            <a:off x="4598894" y="4500282"/>
            <a:ext cx="475130" cy="55581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6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52400"/>
            <a:ext cx="9144000" cy="1143000"/>
          </a:xfrm>
        </p:spPr>
        <p:txBody>
          <a:bodyPr>
            <a:normAutofit/>
          </a:bodyPr>
          <a:lstStyle/>
          <a:p>
            <a:r>
              <a:rPr lang="en-US" sz="3600" dirty="0">
                <a:solidFill>
                  <a:srgbClr val="0070C0"/>
                </a:solidFill>
                <a:latin typeface="Arial Rounded MT Bold" panose="020F0704030504030204" pitchFamily="34" charset="0"/>
              </a:rPr>
              <a:t>Graphs – ‘LIVE’</a:t>
            </a:r>
          </a:p>
        </p:txBody>
      </p:sp>
      <p:sp>
        <p:nvSpPr>
          <p:cNvPr id="11" name="Content Placeholder 2"/>
          <p:cNvSpPr txBox="1">
            <a:spLocks/>
          </p:cNvSpPr>
          <p:nvPr/>
        </p:nvSpPr>
        <p:spPr>
          <a:xfrm>
            <a:off x="609600" y="735470"/>
            <a:ext cx="7382933" cy="830231"/>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t>Graphs using MCS-Connect are another powerful tool for </a:t>
            </a:r>
            <a:r>
              <a:rPr lang="en-US" sz="2400"/>
              <a:t>data analysis.</a:t>
            </a:r>
            <a:endParaRPr lang="en-US"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7704" y="2393096"/>
            <a:ext cx="5479077" cy="3581400"/>
          </a:xfrm>
          <a:prstGeom prst="rect">
            <a:avLst/>
          </a:prstGeom>
        </p:spPr>
      </p:pic>
      <p:sp>
        <p:nvSpPr>
          <p:cNvPr id="6" name="Rectangle 5"/>
          <p:cNvSpPr/>
          <p:nvPr/>
        </p:nvSpPr>
        <p:spPr>
          <a:xfrm>
            <a:off x="609600" y="1565701"/>
            <a:ext cx="8239760" cy="830997"/>
          </a:xfrm>
          <a:prstGeom prst="rect">
            <a:avLst/>
          </a:prstGeom>
        </p:spPr>
        <p:txBody>
          <a:bodyPr wrap="square">
            <a:spAutoFit/>
          </a:bodyPr>
          <a:lstStyle/>
          <a:p>
            <a:pPr marL="342900" indent="-342900">
              <a:buFont typeface="Arial" panose="020B0604020202020204" pitchFamily="34" charset="0"/>
              <a:buChar char="•"/>
            </a:pPr>
            <a:r>
              <a:rPr lang="en-US" sz="2400"/>
              <a:t>Captures history of the status for all RO, AO and SI points based on the setup of your configuration file.</a:t>
            </a:r>
          </a:p>
        </p:txBody>
      </p:sp>
      <p:grpSp>
        <p:nvGrpSpPr>
          <p:cNvPr id="14" name="Group 13"/>
          <p:cNvGrpSpPr/>
          <p:nvPr/>
        </p:nvGrpSpPr>
        <p:grpSpPr>
          <a:xfrm>
            <a:off x="609600" y="2572389"/>
            <a:ext cx="5928497" cy="1847211"/>
            <a:chOff x="609600" y="2572389"/>
            <a:chExt cx="5928497" cy="1847211"/>
          </a:xfrm>
        </p:grpSpPr>
        <p:grpSp>
          <p:nvGrpSpPr>
            <p:cNvPr id="4" name="Group 3"/>
            <p:cNvGrpSpPr/>
            <p:nvPr/>
          </p:nvGrpSpPr>
          <p:grpSpPr>
            <a:xfrm>
              <a:off x="4953000" y="2596389"/>
              <a:ext cx="1585097" cy="1665222"/>
              <a:chOff x="1152273" y="4935681"/>
              <a:chExt cx="1585097" cy="1665222"/>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73" y="4954840"/>
                <a:ext cx="1585097" cy="1646063"/>
              </a:xfrm>
              <a:prstGeom prst="rect">
                <a:avLst/>
              </a:prstGeom>
            </p:spPr>
          </p:pic>
          <p:sp>
            <p:nvSpPr>
              <p:cNvPr id="5" name="Rectangle 4"/>
              <p:cNvSpPr/>
              <p:nvPr/>
            </p:nvSpPr>
            <p:spPr>
              <a:xfrm>
                <a:off x="1152273" y="4935681"/>
                <a:ext cx="1447800" cy="1558637"/>
              </a:xfrm>
              <a:prstGeom prst="rect">
                <a:avLst/>
              </a:prstGeom>
              <a:noFill/>
              <a:ln w="28575">
                <a:solidFill>
                  <a:srgbClr val="FF0000"/>
                </a:solidFill>
              </a:ln>
            </p:spPr>
            <p:txBody>
              <a:bodyPr wrap="square" numCol="2" rtlCol="0" anchor="ctr">
                <a:spAutoFit/>
              </a:bodyPr>
              <a:lstStyle/>
              <a:p>
                <a:pPr marL="342900" indent="-342900" algn="ctr">
                  <a:spcBef>
                    <a:spcPct val="20000"/>
                  </a:spcBef>
                  <a:buBlip>
                    <a:blip r:embed="rId3"/>
                  </a:buBlip>
                </a:pPr>
                <a:endParaRPr lang="en-US" sz="2400" dirty="0"/>
              </a:p>
            </p:txBody>
          </p:sp>
        </p:grpSp>
        <p:sp>
          <p:nvSpPr>
            <p:cNvPr id="10" name="Rectangle 9"/>
            <p:cNvSpPr/>
            <p:nvPr/>
          </p:nvSpPr>
          <p:spPr>
            <a:xfrm>
              <a:off x="609600" y="2572389"/>
              <a:ext cx="1601721" cy="1077218"/>
            </a:xfrm>
            <a:prstGeom prst="rect">
              <a:avLst/>
            </a:prstGeom>
          </p:spPr>
          <p:txBody>
            <a:bodyPr wrap="none">
              <a:spAutoFit/>
            </a:bodyPr>
            <a:lstStyle/>
            <a:p>
              <a:r>
                <a:rPr lang="en-US" sz="3200" b="1">
                  <a:solidFill>
                    <a:srgbClr val="FF0000"/>
                  </a:solidFill>
                </a:rPr>
                <a:t>‘LIVE</a:t>
              </a:r>
            </a:p>
            <a:p>
              <a:r>
                <a:rPr lang="en-US" sz="3200" b="1">
                  <a:solidFill>
                    <a:srgbClr val="FF0000"/>
                  </a:solidFill>
                </a:rPr>
                <a:t>GRAPH’ </a:t>
              </a:r>
            </a:p>
          </p:txBody>
        </p:sp>
        <p:cxnSp>
          <p:nvCxnSpPr>
            <p:cNvPr id="13" name="Straight Arrow Connector 12"/>
            <p:cNvCxnSpPr/>
            <p:nvPr/>
          </p:nvCxnSpPr>
          <p:spPr>
            <a:xfrm>
              <a:off x="1905000" y="2984976"/>
              <a:ext cx="3048000" cy="1260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05000" y="2971800"/>
              <a:ext cx="1143000" cy="144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613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Graphs – ‘LIVE GRAPH’ Setup</a:t>
            </a:r>
          </a:p>
        </p:txBody>
      </p:sp>
      <p:sp>
        <p:nvSpPr>
          <p:cNvPr id="3" name="Rectangle 2"/>
          <p:cNvSpPr/>
          <p:nvPr/>
        </p:nvSpPr>
        <p:spPr>
          <a:xfrm>
            <a:off x="838200" y="914400"/>
            <a:ext cx="8229600" cy="830997"/>
          </a:xfrm>
          <a:prstGeom prst="rect">
            <a:avLst/>
          </a:prstGeom>
        </p:spPr>
        <p:txBody>
          <a:bodyPr wrap="square">
            <a:spAutoFit/>
          </a:bodyPr>
          <a:lstStyle/>
          <a:p>
            <a:pPr marL="285750" indent="-285750">
              <a:buFont typeface="Arial" panose="020B0604020202020204" pitchFamily="34" charset="0"/>
              <a:buChar char="•"/>
            </a:pPr>
            <a:r>
              <a:rPr lang="en-US" sz="2400" b="1"/>
              <a:t>‘Live Graph’ views a graph in </a:t>
            </a:r>
            <a:r>
              <a:rPr lang="en-US" sz="2400" b="1" i="1"/>
              <a:t>‘Real Time’ </a:t>
            </a:r>
            <a:r>
              <a:rPr lang="en-US" sz="2400" b="1"/>
              <a:t>while connected to the controller.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680" y="2133598"/>
            <a:ext cx="4325202" cy="2895601"/>
          </a:xfrm>
          <a:prstGeom prst="rect">
            <a:avLst/>
          </a:prstGeom>
        </p:spPr>
      </p:pic>
      <p:sp>
        <p:nvSpPr>
          <p:cNvPr id="5" name="Rectangle 4"/>
          <p:cNvSpPr/>
          <p:nvPr/>
        </p:nvSpPr>
        <p:spPr>
          <a:xfrm>
            <a:off x="1083719" y="2133598"/>
            <a:ext cx="3178819" cy="2954655"/>
          </a:xfrm>
          <a:prstGeom prst="rect">
            <a:avLst/>
          </a:prstGeom>
        </p:spPr>
        <p:txBody>
          <a:bodyPr wrap="none">
            <a:spAutoFit/>
          </a:bodyPr>
          <a:lstStyle/>
          <a:p>
            <a:pPr marL="285750" indent="-285750">
              <a:spcBef>
                <a:spcPts val="1200"/>
              </a:spcBef>
              <a:buFont typeface="Arial" panose="020B0604020202020204" pitchFamily="34" charset="0"/>
              <a:buChar char="•"/>
            </a:pPr>
            <a:r>
              <a:rPr lang="en-US" b="1"/>
              <a:t>ADD Live Graph</a:t>
            </a:r>
          </a:p>
          <a:p>
            <a:pPr marL="285750" indent="-285750">
              <a:spcBef>
                <a:spcPts val="1200"/>
              </a:spcBef>
              <a:buFont typeface="Arial" panose="020B0604020202020204" pitchFamily="34" charset="0"/>
              <a:buChar char="•"/>
            </a:pPr>
            <a:r>
              <a:rPr lang="en-US" b="1"/>
              <a:t>SAVE a Live Graph</a:t>
            </a:r>
          </a:p>
          <a:p>
            <a:pPr marL="285750" indent="-285750">
              <a:spcBef>
                <a:spcPts val="1200"/>
              </a:spcBef>
              <a:buFont typeface="Arial" panose="020B0604020202020204" pitchFamily="34" charset="0"/>
              <a:buChar char="•"/>
            </a:pPr>
            <a:r>
              <a:rPr lang="en-US" b="1"/>
              <a:t>Save Live Graph Group</a:t>
            </a:r>
          </a:p>
          <a:p>
            <a:pPr marL="285750" indent="-285750">
              <a:spcBef>
                <a:spcPts val="1200"/>
              </a:spcBef>
              <a:buFont typeface="Arial" panose="020B0604020202020204" pitchFamily="34" charset="0"/>
              <a:buChar char="•"/>
            </a:pPr>
            <a:r>
              <a:rPr lang="en-US" b="1"/>
              <a:t>Load a Graph</a:t>
            </a:r>
          </a:p>
          <a:p>
            <a:pPr marL="285750" indent="-285750">
              <a:spcBef>
                <a:spcPts val="1200"/>
              </a:spcBef>
              <a:buFont typeface="Arial" panose="020B0604020202020204" pitchFamily="34" charset="0"/>
              <a:buChar char="•"/>
            </a:pPr>
            <a:r>
              <a:rPr lang="en-US" b="1"/>
              <a:t>Load a Graph Group</a:t>
            </a:r>
          </a:p>
          <a:p>
            <a:pPr marL="285750" indent="-285750">
              <a:spcBef>
                <a:spcPts val="1200"/>
              </a:spcBef>
              <a:buFont typeface="Arial" panose="020B0604020202020204" pitchFamily="34" charset="0"/>
              <a:buChar char="•"/>
            </a:pPr>
            <a:r>
              <a:rPr lang="en-US" b="1"/>
              <a:t>Remove a saved live graph</a:t>
            </a:r>
          </a:p>
          <a:p>
            <a:pPr marL="285750" indent="-285750">
              <a:spcBef>
                <a:spcPts val="1200"/>
              </a:spcBef>
              <a:buFont typeface="Arial" panose="020B0604020202020204" pitchFamily="34" charset="0"/>
              <a:buChar char="•"/>
            </a:pPr>
            <a:r>
              <a:rPr lang="en-US" b="1"/>
              <a:t>Remove a save Graph Group</a:t>
            </a:r>
          </a:p>
        </p:txBody>
      </p:sp>
      <p:grpSp>
        <p:nvGrpSpPr>
          <p:cNvPr id="12" name="Group 11"/>
          <p:cNvGrpSpPr/>
          <p:nvPr/>
        </p:nvGrpSpPr>
        <p:grpSpPr>
          <a:xfrm>
            <a:off x="3429000" y="3581398"/>
            <a:ext cx="5447882" cy="1066802"/>
            <a:chOff x="3429000" y="3581398"/>
            <a:chExt cx="5447882" cy="1066802"/>
          </a:xfrm>
        </p:grpSpPr>
        <p:sp>
          <p:nvSpPr>
            <p:cNvPr id="6" name="Rectangle 5"/>
            <p:cNvSpPr/>
            <p:nvPr/>
          </p:nvSpPr>
          <p:spPr>
            <a:xfrm>
              <a:off x="7391400" y="3581398"/>
              <a:ext cx="1485482" cy="10668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429000" y="4114799"/>
              <a:ext cx="3962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11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152400"/>
            <a:ext cx="8970981" cy="1143000"/>
          </a:xfrm>
        </p:spPr>
        <p:txBody>
          <a:bodyPr>
            <a:normAutofit/>
          </a:bodyPr>
          <a:lstStyle/>
          <a:p>
            <a:r>
              <a:rPr lang="en-US" sz="3600" dirty="0">
                <a:solidFill>
                  <a:srgbClr val="0070C0"/>
                </a:solidFill>
                <a:latin typeface="Arial Rounded MT Bold"/>
              </a:rPr>
              <a:t>Local &amp; Remote Connections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004" y="3434316"/>
            <a:ext cx="4511878" cy="3013489"/>
          </a:xfrm>
          <a:prstGeom prst="rect">
            <a:avLst/>
          </a:prstGeom>
        </p:spPr>
      </p:pic>
      <p:sp>
        <p:nvSpPr>
          <p:cNvPr id="5" name="Content Placeholder 2"/>
          <p:cNvSpPr txBox="1">
            <a:spLocks/>
          </p:cNvSpPr>
          <p:nvPr/>
        </p:nvSpPr>
        <p:spPr>
          <a:xfrm>
            <a:off x="914400" y="762000"/>
            <a:ext cx="7391400" cy="2456733"/>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Job site connection settings can be saved</a:t>
            </a:r>
          </a:p>
          <a:p>
            <a:pPr>
              <a:buFont typeface="Arial" panose="020B0604020202020204" pitchFamily="34" charset="0"/>
              <a:buChar char="•"/>
            </a:pPr>
            <a:r>
              <a:rPr lang="en-US" sz="2800" dirty="0"/>
              <a:t>Remote connections are available through </a:t>
            </a:r>
          </a:p>
          <a:p>
            <a:pPr lvl="1">
              <a:buFont typeface="Arial" panose="020B0604020202020204" pitchFamily="34" charset="0"/>
              <a:buChar char="•"/>
            </a:pPr>
            <a:r>
              <a:rPr lang="en-US" sz="2400" dirty="0"/>
              <a:t>Dialup using a MCS-Modem</a:t>
            </a:r>
          </a:p>
          <a:p>
            <a:pPr lvl="1">
              <a:buFont typeface="Arial" panose="020B0604020202020204" pitchFamily="34" charset="0"/>
              <a:buChar char="•"/>
            </a:pPr>
            <a:r>
              <a:rPr lang="en-US" sz="2400" dirty="0"/>
              <a:t>IP (Internet) IP address and Port Range</a:t>
            </a:r>
          </a:p>
          <a:p>
            <a:pPr lvl="1">
              <a:buFont typeface="Arial" panose="020B0604020202020204" pitchFamily="34" charset="0"/>
              <a:buChar char="•"/>
            </a:pPr>
            <a:r>
              <a:rPr lang="en-US" sz="2400" dirty="0"/>
              <a:t>IP </a:t>
            </a:r>
            <a:r>
              <a:rPr lang="en-US" sz="2400" dirty="0" err="1"/>
              <a:t>Lantronix</a:t>
            </a:r>
            <a:endParaRPr lang="en-US" sz="2400" dirty="0"/>
          </a:p>
          <a:p>
            <a:pPr marL="457200" lvl="1" indent="0">
              <a:buNone/>
            </a:pPr>
            <a:endParaRPr lang="en-US" dirty="0"/>
          </a:p>
        </p:txBody>
      </p:sp>
      <p:sp>
        <p:nvSpPr>
          <p:cNvPr id="12" name="TextBox 11"/>
          <p:cNvSpPr txBox="1"/>
          <p:nvPr/>
        </p:nvSpPr>
        <p:spPr>
          <a:xfrm>
            <a:off x="3962400" y="5715000"/>
            <a:ext cx="2667000" cy="646331"/>
          </a:xfrm>
          <a:prstGeom prst="rect">
            <a:avLst/>
          </a:prstGeom>
          <a:noFill/>
        </p:spPr>
        <p:txBody>
          <a:bodyPr wrap="square" rtlCol="0">
            <a:spAutoFit/>
          </a:bodyPr>
          <a:lstStyle/>
          <a:p>
            <a:r>
              <a:rPr lang="en-US" sz="1200" b="1" dirty="0"/>
              <a:t>‘Connect Remotely</a:t>
            </a:r>
            <a:r>
              <a:rPr lang="en-US" b="1" dirty="0"/>
              <a:t>’</a:t>
            </a:r>
          </a:p>
          <a:p>
            <a:endParaRPr lang="en-US" dirty="0"/>
          </a:p>
        </p:txBody>
      </p:sp>
      <p:grpSp>
        <p:nvGrpSpPr>
          <p:cNvPr id="17" name="Group 16">
            <a:extLst>
              <a:ext uri="{FF2B5EF4-FFF2-40B4-BE49-F238E27FC236}">
                <a16:creationId xmlns:a16="http://schemas.microsoft.com/office/drawing/2014/main" id="{10AA0307-F5BE-40CA-96F3-F1741CA983F6}"/>
              </a:ext>
            </a:extLst>
          </p:cNvPr>
          <p:cNvGrpSpPr/>
          <p:nvPr/>
        </p:nvGrpSpPr>
        <p:grpSpPr>
          <a:xfrm>
            <a:off x="457200" y="4419600"/>
            <a:ext cx="3986421" cy="1169551"/>
            <a:chOff x="457200" y="4419600"/>
            <a:chExt cx="3986421" cy="1169551"/>
          </a:xfrm>
        </p:grpSpPr>
        <p:sp>
          <p:nvSpPr>
            <p:cNvPr id="9" name="Left Arrow 8"/>
            <p:cNvSpPr/>
            <p:nvPr/>
          </p:nvSpPr>
          <p:spPr>
            <a:xfrm flipH="1">
              <a:off x="2362200" y="4605528"/>
              <a:ext cx="419100" cy="228600"/>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457200" y="4419600"/>
              <a:ext cx="1828800" cy="1169551"/>
            </a:xfrm>
            <a:prstGeom prst="rect">
              <a:avLst/>
            </a:prstGeom>
            <a:noFill/>
            <a:ln>
              <a:solidFill>
                <a:schemeClr val="tx1"/>
              </a:solidFill>
            </a:ln>
          </p:spPr>
          <p:txBody>
            <a:bodyPr wrap="square" rtlCol="0">
              <a:spAutoFit/>
            </a:bodyPr>
            <a:lstStyle/>
            <a:p>
              <a:r>
                <a:rPr lang="en-US" sz="1400" dirty="0"/>
                <a:t>Enter a ‘job site name’</a:t>
              </a:r>
            </a:p>
            <a:p>
              <a:r>
                <a:rPr lang="en-US" sz="1400" dirty="0"/>
                <a:t>IP Address, port number to search.</a:t>
              </a:r>
            </a:p>
            <a:p>
              <a:r>
                <a:rPr lang="en-US" sz="1400" dirty="0"/>
                <a:t>Site comments, </a:t>
              </a:r>
              <a:r>
                <a:rPr lang="en-US" sz="1400" b="1" dirty="0"/>
                <a:t>‘Connect Remotely’</a:t>
              </a:r>
            </a:p>
          </p:txBody>
        </p:sp>
        <p:sp>
          <p:nvSpPr>
            <p:cNvPr id="16" name="TextBox 15">
              <a:extLst>
                <a:ext uri="{FF2B5EF4-FFF2-40B4-BE49-F238E27FC236}">
                  <a16:creationId xmlns:a16="http://schemas.microsoft.com/office/drawing/2014/main" id="{98E58EF4-5A27-4AAF-B6F4-7E7DB0F2C533}"/>
                </a:ext>
              </a:extLst>
            </p:cNvPr>
            <p:cNvSpPr txBox="1"/>
            <p:nvPr/>
          </p:nvSpPr>
          <p:spPr>
            <a:xfrm>
              <a:off x="2980581" y="4637551"/>
              <a:ext cx="1463040" cy="228600"/>
            </a:xfrm>
            <a:prstGeom prst="rect">
              <a:avLst/>
            </a:prstGeom>
            <a:solidFill>
              <a:schemeClr val="bg1"/>
            </a:solidFill>
          </p:spPr>
          <p:txBody>
            <a:bodyPr wrap="square" rtlCol="0">
              <a:spAutoFit/>
            </a:bodyPr>
            <a:lstStyle/>
            <a:p>
              <a:r>
                <a:rPr lang="en-US" sz="1100" b="1" dirty="0"/>
                <a:t>SITE 5580</a:t>
              </a:r>
              <a:endParaRPr lang="en-US" sz="1100" dirty="0"/>
            </a:p>
          </p:txBody>
        </p:sp>
      </p:grpSp>
      <p:grpSp>
        <p:nvGrpSpPr>
          <p:cNvPr id="26" name="Group 25">
            <a:extLst>
              <a:ext uri="{FF2B5EF4-FFF2-40B4-BE49-F238E27FC236}">
                <a16:creationId xmlns:a16="http://schemas.microsoft.com/office/drawing/2014/main" id="{13E2ADD3-7997-4B37-ABD6-2D0A03ACAE94}"/>
              </a:ext>
            </a:extLst>
          </p:cNvPr>
          <p:cNvGrpSpPr/>
          <p:nvPr/>
        </p:nvGrpSpPr>
        <p:grpSpPr>
          <a:xfrm>
            <a:off x="5466045" y="5574140"/>
            <a:ext cx="2301141" cy="732098"/>
            <a:chOff x="5466045" y="5574140"/>
            <a:chExt cx="2301141" cy="732098"/>
          </a:xfrm>
        </p:grpSpPr>
        <p:sp>
          <p:nvSpPr>
            <p:cNvPr id="18" name="TextBox 17">
              <a:extLst>
                <a:ext uri="{FF2B5EF4-FFF2-40B4-BE49-F238E27FC236}">
                  <a16:creationId xmlns:a16="http://schemas.microsoft.com/office/drawing/2014/main" id="{92AD5D7B-B681-4112-8A0B-CD83C59B54A0}"/>
                </a:ext>
              </a:extLst>
            </p:cNvPr>
            <p:cNvSpPr txBox="1"/>
            <p:nvPr/>
          </p:nvSpPr>
          <p:spPr>
            <a:xfrm>
              <a:off x="6036184" y="5875351"/>
              <a:ext cx="1731002" cy="430887"/>
            </a:xfrm>
            <a:prstGeom prst="rect">
              <a:avLst/>
            </a:prstGeom>
            <a:solidFill>
              <a:schemeClr val="bg1"/>
            </a:solidFill>
            <a:ln>
              <a:solidFill>
                <a:schemeClr val="tx1"/>
              </a:solidFill>
            </a:ln>
          </p:spPr>
          <p:txBody>
            <a:bodyPr wrap="square" rtlCol="0">
              <a:spAutoFit/>
            </a:bodyPr>
            <a:lstStyle/>
            <a:p>
              <a:r>
                <a:rPr lang="en-US" sz="1100" b="1" dirty="0"/>
                <a:t>To Enter Port Range, click off ‘Default Port Range’</a:t>
              </a:r>
              <a:endParaRPr lang="en-US" sz="1100" dirty="0"/>
            </a:p>
          </p:txBody>
        </p:sp>
        <p:cxnSp>
          <p:nvCxnSpPr>
            <p:cNvPr id="20" name="Straight Arrow Connector 19">
              <a:extLst>
                <a:ext uri="{FF2B5EF4-FFF2-40B4-BE49-F238E27FC236}">
                  <a16:creationId xmlns:a16="http://schemas.microsoft.com/office/drawing/2014/main" id="{4F178B31-C0E5-4BDD-9EE0-AF61A39D4325}"/>
                </a:ext>
              </a:extLst>
            </p:cNvPr>
            <p:cNvCxnSpPr>
              <a:cxnSpLocks/>
              <a:stCxn id="18" idx="1"/>
            </p:cNvCxnSpPr>
            <p:nvPr/>
          </p:nvCxnSpPr>
          <p:spPr>
            <a:xfrm flipH="1" flipV="1">
              <a:off x="5466045" y="5574140"/>
              <a:ext cx="570139" cy="5166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B197B99-B7C8-4637-9B82-0560C5D28B75}"/>
                </a:ext>
              </a:extLst>
            </p:cNvPr>
            <p:cNvCxnSpPr>
              <a:stCxn id="18" idx="0"/>
            </p:cNvCxnSpPr>
            <p:nvPr/>
          </p:nvCxnSpPr>
          <p:spPr>
            <a:xfrm flipH="1" flipV="1">
              <a:off x="6172200" y="5589151"/>
              <a:ext cx="729485" cy="2862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1AF07EE-A611-45C4-A56E-DCBD739759FF}"/>
              </a:ext>
            </a:extLst>
          </p:cNvPr>
          <p:cNvGrpSpPr/>
          <p:nvPr/>
        </p:nvGrpSpPr>
        <p:grpSpPr>
          <a:xfrm>
            <a:off x="4365349" y="4942662"/>
            <a:ext cx="228600" cy="567313"/>
            <a:chOff x="4365349" y="4942662"/>
            <a:chExt cx="228600" cy="567313"/>
          </a:xfrm>
        </p:grpSpPr>
        <p:sp>
          <p:nvSpPr>
            <p:cNvPr id="8" name="Left Arrow 7"/>
            <p:cNvSpPr/>
            <p:nvPr/>
          </p:nvSpPr>
          <p:spPr>
            <a:xfrm rot="16200000" flipH="1">
              <a:off x="4270099" y="5186125"/>
              <a:ext cx="419100" cy="228600"/>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Connector 29">
              <a:extLst>
                <a:ext uri="{FF2B5EF4-FFF2-40B4-BE49-F238E27FC236}">
                  <a16:creationId xmlns:a16="http://schemas.microsoft.com/office/drawing/2014/main" id="{018E5BA5-17EB-402E-8FAA-F61B0FB6906D}"/>
                </a:ext>
              </a:extLst>
            </p:cNvPr>
            <p:cNvSpPr/>
            <p:nvPr/>
          </p:nvSpPr>
          <p:spPr>
            <a:xfrm>
              <a:off x="4420213" y="4942662"/>
              <a:ext cx="118872" cy="118872"/>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E78C0597-766F-4CF1-92E5-2F92D8AF402E}"/>
              </a:ext>
            </a:extLst>
          </p:cNvPr>
          <p:cNvGrpSpPr/>
          <p:nvPr/>
        </p:nvGrpSpPr>
        <p:grpSpPr>
          <a:xfrm>
            <a:off x="5009653" y="4751852"/>
            <a:ext cx="1391148" cy="599769"/>
            <a:chOff x="5009653" y="4751852"/>
            <a:chExt cx="1391148" cy="599769"/>
          </a:xfrm>
        </p:grpSpPr>
        <p:grpSp>
          <p:nvGrpSpPr>
            <p:cNvPr id="28" name="Group 27">
              <a:extLst>
                <a:ext uri="{FF2B5EF4-FFF2-40B4-BE49-F238E27FC236}">
                  <a16:creationId xmlns:a16="http://schemas.microsoft.com/office/drawing/2014/main" id="{9A13600E-8CB3-4854-9D37-605C5C75F05C}"/>
                </a:ext>
              </a:extLst>
            </p:cNvPr>
            <p:cNvGrpSpPr/>
            <p:nvPr/>
          </p:nvGrpSpPr>
          <p:grpSpPr>
            <a:xfrm>
              <a:off x="5009653" y="4751852"/>
              <a:ext cx="1391148" cy="599769"/>
              <a:chOff x="5009653" y="4751852"/>
              <a:chExt cx="1391148" cy="599769"/>
            </a:xfrm>
          </p:grpSpPr>
          <p:sp>
            <p:nvSpPr>
              <p:cNvPr id="7" name="Left Arrow 6"/>
              <p:cNvSpPr/>
              <p:nvPr/>
            </p:nvSpPr>
            <p:spPr>
              <a:xfrm rot="16200000">
                <a:off x="5388995" y="4828902"/>
                <a:ext cx="365138" cy="211037"/>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433B6637-B7EC-4575-959B-87C4AC7C1149}"/>
                  </a:ext>
                </a:extLst>
              </p:cNvPr>
              <p:cNvGrpSpPr/>
              <p:nvPr/>
            </p:nvGrpSpPr>
            <p:grpSpPr>
              <a:xfrm>
                <a:off x="5009653" y="5105400"/>
                <a:ext cx="1391148" cy="246221"/>
                <a:chOff x="5009653" y="5105400"/>
                <a:chExt cx="1391148" cy="246221"/>
              </a:xfrm>
            </p:grpSpPr>
            <p:sp>
              <p:nvSpPr>
                <p:cNvPr id="11" name="Rectangle 10"/>
                <p:cNvSpPr/>
                <p:nvPr/>
              </p:nvSpPr>
              <p:spPr>
                <a:xfrm>
                  <a:off x="5009653" y="5120640"/>
                  <a:ext cx="1391148" cy="1955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5E65E38-3957-4526-AEA8-766DA6980959}"/>
                    </a:ext>
                  </a:extLst>
                </p:cNvPr>
                <p:cNvSpPr txBox="1"/>
                <p:nvPr/>
              </p:nvSpPr>
              <p:spPr>
                <a:xfrm>
                  <a:off x="5067482" y="5105400"/>
                  <a:ext cx="1219200" cy="246221"/>
                </a:xfrm>
                <a:prstGeom prst="rect">
                  <a:avLst/>
                </a:prstGeom>
                <a:noFill/>
              </p:spPr>
              <p:txBody>
                <a:bodyPr wrap="square" rtlCol="0">
                  <a:spAutoFit/>
                </a:bodyPr>
                <a:lstStyle/>
                <a:p>
                  <a:r>
                    <a:rPr lang="en-US" sz="1000" dirty="0"/>
                    <a:t>192.168.18.101</a:t>
                  </a:r>
                </a:p>
              </p:txBody>
            </p:sp>
          </p:grpSp>
        </p:grpSp>
        <p:sp>
          <p:nvSpPr>
            <p:cNvPr id="33" name="Flowchart: Connector 32">
              <a:extLst>
                <a:ext uri="{FF2B5EF4-FFF2-40B4-BE49-F238E27FC236}">
                  <a16:creationId xmlns:a16="http://schemas.microsoft.com/office/drawing/2014/main" id="{1F911250-24F8-4807-9305-0B10D046D95B}"/>
                </a:ext>
              </a:extLst>
            </p:cNvPr>
            <p:cNvSpPr/>
            <p:nvPr/>
          </p:nvSpPr>
          <p:spPr>
            <a:xfrm>
              <a:off x="5147892" y="4948687"/>
              <a:ext cx="118872" cy="118872"/>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36293AF2-FEE2-456D-985F-13D086658761}"/>
              </a:ext>
            </a:extLst>
          </p:cNvPr>
          <p:cNvGrpSpPr/>
          <p:nvPr/>
        </p:nvGrpSpPr>
        <p:grpSpPr>
          <a:xfrm>
            <a:off x="5962154" y="4948687"/>
            <a:ext cx="228599" cy="551843"/>
            <a:chOff x="5962154" y="4948687"/>
            <a:chExt cx="228599" cy="551843"/>
          </a:xfrm>
        </p:grpSpPr>
        <p:sp>
          <p:nvSpPr>
            <p:cNvPr id="6" name="Left Arrow 5"/>
            <p:cNvSpPr/>
            <p:nvPr/>
          </p:nvSpPr>
          <p:spPr>
            <a:xfrm rot="16200000" flipH="1" flipV="1">
              <a:off x="5866903" y="5176680"/>
              <a:ext cx="419101" cy="228599"/>
            </a:xfrm>
            <a:prstGeom prst="lef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lowchart: Connector 34">
              <a:extLst>
                <a:ext uri="{FF2B5EF4-FFF2-40B4-BE49-F238E27FC236}">
                  <a16:creationId xmlns:a16="http://schemas.microsoft.com/office/drawing/2014/main" id="{E29199E3-091A-4306-823C-D889AE3F1443}"/>
                </a:ext>
              </a:extLst>
            </p:cNvPr>
            <p:cNvSpPr/>
            <p:nvPr/>
          </p:nvSpPr>
          <p:spPr>
            <a:xfrm>
              <a:off x="6032727" y="4948687"/>
              <a:ext cx="118872" cy="118872"/>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86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childTnLst>
                                </p:cTn>
                              </p:par>
                              <p:par>
                                <p:cTn id="29" presetID="2" presetClass="entr" presetSubtype="4"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ID="2" presetClass="entr" presetSubtype="4"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childTnLst>
                                </p:cTn>
                              </p:par>
                              <p:par>
                                <p:cTn id="49" presetID="2" presetClass="entr" presetSubtype="4"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0"/>
            <a:ext cx="91440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Graphs – ‘LIVE GRAPH’ Setup</a:t>
            </a:r>
          </a:p>
        </p:txBody>
      </p:sp>
      <p:sp>
        <p:nvSpPr>
          <p:cNvPr id="3" name="Rectangle 2"/>
          <p:cNvSpPr/>
          <p:nvPr/>
        </p:nvSpPr>
        <p:spPr>
          <a:xfrm>
            <a:off x="533400" y="929978"/>
            <a:ext cx="8087360" cy="369332"/>
          </a:xfrm>
          <a:prstGeom prst="rect">
            <a:avLst/>
          </a:prstGeom>
        </p:spPr>
        <p:txBody>
          <a:bodyPr wrap="square">
            <a:spAutoFit/>
          </a:bodyPr>
          <a:lstStyle/>
          <a:p>
            <a:pPr marL="285750" indent="-285750">
              <a:buFont typeface="Arial" panose="020B0604020202020204" pitchFamily="34" charset="0"/>
              <a:buChar char="•"/>
            </a:pPr>
            <a:r>
              <a:rPr lang="en-US" dirty="0"/>
              <a:t>Live Graph defaults to </a:t>
            </a:r>
            <a:r>
              <a:rPr lang="en-US" b="1" dirty="0"/>
              <a:t>‘Analog Data’ </a:t>
            </a:r>
            <a:r>
              <a:rPr lang="en-US" dirty="0"/>
              <a:t>for setting up your Graph. </a:t>
            </a:r>
          </a:p>
        </p:txBody>
      </p:sp>
      <p:sp>
        <p:nvSpPr>
          <p:cNvPr id="4" name="Rectangle 3"/>
          <p:cNvSpPr/>
          <p:nvPr/>
        </p:nvSpPr>
        <p:spPr>
          <a:xfrm>
            <a:off x="533400" y="1471692"/>
            <a:ext cx="3267498" cy="369332"/>
          </a:xfrm>
          <a:prstGeom prst="rect">
            <a:avLst/>
          </a:prstGeom>
        </p:spPr>
        <p:txBody>
          <a:bodyPr wrap="none">
            <a:spAutoFit/>
          </a:bodyPr>
          <a:lstStyle/>
          <a:p>
            <a:pPr marL="285750" indent="-285750">
              <a:buFont typeface="Arial" panose="020B0604020202020204" pitchFamily="34" charset="0"/>
              <a:buChar char="•"/>
            </a:pPr>
            <a:r>
              <a:rPr lang="en-US"/>
              <a:t>Click to change to Digital Data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2560" y="1679319"/>
            <a:ext cx="4800600" cy="2964711"/>
          </a:xfrm>
          <a:prstGeom prst="rect">
            <a:avLst/>
          </a:prstGeom>
        </p:spPr>
      </p:pic>
      <p:sp>
        <p:nvSpPr>
          <p:cNvPr id="6" name="Rectangle 5"/>
          <p:cNvSpPr/>
          <p:nvPr/>
        </p:nvSpPr>
        <p:spPr>
          <a:xfrm>
            <a:off x="548640" y="1948934"/>
            <a:ext cx="2967992" cy="369332"/>
          </a:xfrm>
          <a:prstGeom prst="rect">
            <a:avLst/>
          </a:prstGeom>
        </p:spPr>
        <p:txBody>
          <a:bodyPr wrap="none">
            <a:spAutoFit/>
          </a:bodyPr>
          <a:lstStyle/>
          <a:p>
            <a:pPr marL="285750" indent="-285750">
              <a:buFont typeface="Arial" panose="020B0604020202020204" pitchFamily="34" charset="0"/>
              <a:buChar char="•"/>
            </a:pPr>
            <a:r>
              <a:rPr lang="en-US" dirty="0"/>
              <a:t>Number of points to graph</a:t>
            </a:r>
          </a:p>
        </p:txBody>
      </p:sp>
      <p:sp>
        <p:nvSpPr>
          <p:cNvPr id="7" name="Rectangle 6"/>
          <p:cNvSpPr/>
          <p:nvPr/>
        </p:nvSpPr>
        <p:spPr>
          <a:xfrm>
            <a:off x="914400" y="2438400"/>
            <a:ext cx="2886498" cy="723275"/>
          </a:xfrm>
          <a:prstGeom prst="rect">
            <a:avLst/>
          </a:prstGeom>
        </p:spPr>
        <p:txBody>
          <a:bodyPr wrap="square">
            <a:spAutoFit/>
          </a:bodyPr>
          <a:lstStyle/>
          <a:p>
            <a:pPr marL="285750" indent="-285750">
              <a:spcBef>
                <a:spcPts val="600"/>
              </a:spcBef>
              <a:buFont typeface="Arial" panose="020B0604020202020204" pitchFamily="34" charset="0"/>
              <a:buChar char="•"/>
            </a:pPr>
            <a:r>
              <a:rPr lang="en-US" b="1" dirty="0"/>
              <a:t>ANALOG</a:t>
            </a:r>
            <a:r>
              <a:rPr lang="en-US" dirty="0"/>
              <a:t> – 1 to 10 points</a:t>
            </a:r>
          </a:p>
          <a:p>
            <a:pPr marL="285750" indent="-285750">
              <a:spcBef>
                <a:spcPts val="600"/>
              </a:spcBef>
              <a:buFont typeface="Arial" panose="020B0604020202020204" pitchFamily="34" charset="0"/>
              <a:buChar char="•"/>
            </a:pPr>
            <a:r>
              <a:rPr lang="en-US" b="1" dirty="0"/>
              <a:t>DIGITAL</a:t>
            </a:r>
            <a:r>
              <a:rPr lang="en-US" dirty="0"/>
              <a:t> – 1 to 4 points</a:t>
            </a:r>
          </a:p>
        </p:txBody>
      </p:sp>
      <p:sp>
        <p:nvSpPr>
          <p:cNvPr id="8" name="Rectangle 7"/>
          <p:cNvSpPr/>
          <p:nvPr/>
        </p:nvSpPr>
        <p:spPr>
          <a:xfrm>
            <a:off x="609600" y="3338619"/>
            <a:ext cx="3397020" cy="646331"/>
          </a:xfrm>
          <a:prstGeom prst="rect">
            <a:avLst/>
          </a:prstGeom>
        </p:spPr>
        <p:txBody>
          <a:bodyPr wrap="none">
            <a:spAutoFit/>
          </a:bodyPr>
          <a:lstStyle/>
          <a:p>
            <a:pPr marL="285750" indent="-285750">
              <a:buFont typeface="Arial" panose="020B0604020202020204" pitchFamily="34" charset="0"/>
              <a:buChar char="•"/>
            </a:pPr>
            <a:r>
              <a:rPr lang="en-US"/>
              <a:t>Points can be: ‘SENSOR INPUT’ </a:t>
            </a:r>
          </a:p>
          <a:p>
            <a:pPr>
              <a:tabLst>
                <a:tab pos="284163" algn="l"/>
              </a:tabLst>
            </a:pPr>
            <a:r>
              <a:rPr lang="en-US"/>
              <a:t>	or ‘RELAY OUTPUT</a:t>
            </a:r>
          </a:p>
        </p:txBody>
      </p:sp>
      <p:sp>
        <p:nvSpPr>
          <p:cNvPr id="9" name="Rectangle 8"/>
          <p:cNvSpPr/>
          <p:nvPr/>
        </p:nvSpPr>
        <p:spPr>
          <a:xfrm>
            <a:off x="609600" y="4191000"/>
            <a:ext cx="8229600" cy="1631216"/>
          </a:xfrm>
          <a:prstGeom prst="rect">
            <a:avLst/>
          </a:prstGeom>
        </p:spPr>
        <p:txBody>
          <a:bodyPr wrap="square">
            <a:spAutoFit/>
          </a:bodyPr>
          <a:lstStyle/>
          <a:p>
            <a:pPr marL="285750" indent="-285750">
              <a:buFont typeface="Arial" panose="020B0604020202020204" pitchFamily="34" charset="0"/>
              <a:buChar char="•"/>
            </a:pPr>
            <a:r>
              <a:rPr lang="en-US" b="1" dirty="0"/>
              <a:t>AXIS SETUP</a:t>
            </a:r>
          </a:p>
          <a:p>
            <a:pPr marL="742950" lvl="1" indent="-285750">
              <a:buFont typeface="Arial" panose="020B0604020202020204" pitchFamily="34" charset="0"/>
              <a:buChar char="•"/>
            </a:pPr>
            <a:r>
              <a:rPr lang="en-US" dirty="0"/>
              <a:t>INTERVAL – sets X axis </a:t>
            </a:r>
          </a:p>
          <a:p>
            <a:pPr lvl="1">
              <a:spcAft>
                <a:spcPts val="600"/>
              </a:spcAft>
              <a:tabLst>
                <a:tab pos="741363" algn="l"/>
              </a:tabLst>
            </a:pPr>
            <a:r>
              <a:rPr lang="en-US" dirty="0"/>
              <a:t>	with given amount of seconds</a:t>
            </a:r>
          </a:p>
          <a:p>
            <a:pPr marL="742950" lvl="1" indent="-285750">
              <a:spcAft>
                <a:spcPts val="600"/>
              </a:spcAft>
              <a:buFont typeface="Arial" panose="020B0604020202020204" pitchFamily="34" charset="0"/>
              <a:buChar char="•"/>
              <a:tabLst>
                <a:tab pos="741363" algn="l"/>
              </a:tabLst>
            </a:pPr>
            <a:r>
              <a:rPr lang="en-US" dirty="0"/>
              <a:t>Y-MIN – Lowest point of the graph</a:t>
            </a:r>
          </a:p>
          <a:p>
            <a:pPr marL="742950" lvl="1" indent="-285750">
              <a:buFont typeface="Arial" panose="020B0604020202020204" pitchFamily="34" charset="0"/>
              <a:buChar char="•"/>
              <a:tabLst>
                <a:tab pos="741363" algn="l"/>
              </a:tabLst>
            </a:pPr>
            <a:r>
              <a:rPr lang="en-US" dirty="0"/>
              <a:t>Y-MAX – Highest point of the graph</a:t>
            </a:r>
          </a:p>
        </p:txBody>
      </p:sp>
    </p:spTree>
    <p:extLst>
      <p:ext uri="{BB962C8B-B14F-4D97-AF65-F5344CB8AC3E}">
        <p14:creationId xmlns:p14="http://schemas.microsoft.com/office/powerpoint/2010/main" val="342601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C3B65E-9ED2-4874-91DD-23027A6EA1F0}"/>
              </a:ext>
            </a:extLst>
          </p:cNvPr>
          <p:cNvSpPr txBox="1"/>
          <p:nvPr/>
        </p:nvSpPr>
        <p:spPr>
          <a:xfrm>
            <a:off x="313898" y="320678"/>
            <a:ext cx="8745881" cy="584775"/>
          </a:xfrm>
          <a:prstGeom prst="rect">
            <a:avLst/>
          </a:prstGeom>
          <a:noFill/>
          <a:effectLst/>
        </p:spPr>
        <p:txBody>
          <a:bodyPr wrap="square" rtlCol="0">
            <a:spAutoFit/>
          </a:bodyPr>
          <a:lstStyle/>
          <a:p>
            <a:pPr algn="ctr"/>
            <a:r>
              <a:rPr lang="en-US" sz="3200" b="1" dirty="0">
                <a:solidFill>
                  <a:srgbClr val="005BB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 Graph using Fixed Value</a:t>
            </a:r>
            <a:endParaRPr lang="en-US" sz="2000" b="1" dirty="0">
              <a:solidFill>
                <a:srgbClr val="005BB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237845C-20EB-4668-907D-FA813EB66E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05" y="1540979"/>
            <a:ext cx="4037245" cy="3128292"/>
          </a:xfrm>
          <a:prstGeom prst="rect">
            <a:avLst/>
          </a:prstGeom>
        </p:spPr>
      </p:pic>
      <p:sp>
        <p:nvSpPr>
          <p:cNvPr id="4" name="TextBox 3">
            <a:extLst>
              <a:ext uri="{FF2B5EF4-FFF2-40B4-BE49-F238E27FC236}">
                <a16:creationId xmlns:a16="http://schemas.microsoft.com/office/drawing/2014/main" id="{183DAAAC-03A5-4A7B-8FEE-F02AB5E4F8EC}"/>
              </a:ext>
            </a:extLst>
          </p:cNvPr>
          <p:cNvSpPr txBox="1"/>
          <p:nvPr/>
        </p:nvSpPr>
        <p:spPr>
          <a:xfrm>
            <a:off x="4136416" y="1248308"/>
            <a:ext cx="5007584" cy="2246769"/>
          </a:xfrm>
          <a:prstGeom prst="rect">
            <a:avLst/>
          </a:prstGeom>
          <a:noFill/>
        </p:spPr>
        <p:txBody>
          <a:bodyPr wrap="square" rtlCol="0">
            <a:spAutoFit/>
          </a:bodyPr>
          <a:lstStyle/>
          <a:p>
            <a:r>
              <a:rPr lang="en-US" sz="2000" dirty="0"/>
              <a:t>1.    Select Live Graph tab at top</a:t>
            </a:r>
          </a:p>
          <a:p>
            <a:pPr marL="457200" indent="-457200">
              <a:buAutoNum type="arabicPeriod" startAt="2"/>
            </a:pPr>
            <a:r>
              <a:rPr lang="en-US" sz="2000" dirty="0"/>
              <a:t>Select add a graph</a:t>
            </a:r>
          </a:p>
          <a:p>
            <a:pPr marL="457200" indent="-457200">
              <a:buAutoNum type="arabicPeriod" startAt="2"/>
            </a:pPr>
            <a:r>
              <a:rPr lang="en-US" sz="2000" dirty="0"/>
              <a:t>When prompted select Number of points, </a:t>
            </a:r>
            <a:r>
              <a:rPr lang="en-US" sz="2000" b="1" u="sng" dirty="0">
                <a:solidFill>
                  <a:srgbClr val="FF0000"/>
                </a:solidFill>
              </a:rPr>
              <a:t>3 points are selected for example</a:t>
            </a:r>
          </a:p>
          <a:p>
            <a:pPr marL="457200" indent="-457200">
              <a:buAutoNum type="arabicPeriod" startAt="2"/>
            </a:pPr>
            <a:r>
              <a:rPr lang="en-US" sz="2000" dirty="0">
                <a:highlight>
                  <a:srgbClr val="FFFF00"/>
                </a:highlight>
              </a:rPr>
              <a:t>Point </a:t>
            </a:r>
            <a:r>
              <a:rPr lang="en-US" sz="2000" b="1" dirty="0">
                <a:highlight>
                  <a:srgbClr val="FFFF00"/>
                </a:highlight>
              </a:rPr>
              <a:t>1</a:t>
            </a:r>
            <a:r>
              <a:rPr lang="en-US" sz="2000" dirty="0">
                <a:highlight>
                  <a:srgbClr val="FFFF00"/>
                </a:highlight>
              </a:rPr>
              <a:t> Sensor Input select Suct SH 1</a:t>
            </a:r>
            <a:r>
              <a:rPr lang="en-US" sz="2000" dirty="0"/>
              <a:t> </a:t>
            </a:r>
          </a:p>
          <a:p>
            <a:pPr marL="457200" indent="-457200">
              <a:buAutoNum type="arabicPeriod" startAt="2"/>
            </a:pPr>
            <a:r>
              <a:rPr lang="en-US" sz="2000" spc="-30" dirty="0">
                <a:highlight>
                  <a:srgbClr val="FFFF00"/>
                </a:highlight>
              </a:rPr>
              <a:t>Point </a:t>
            </a:r>
            <a:r>
              <a:rPr lang="en-US" sz="2000" b="1" spc="-30" dirty="0">
                <a:highlight>
                  <a:srgbClr val="FFFF00"/>
                </a:highlight>
              </a:rPr>
              <a:t>2</a:t>
            </a:r>
            <a:r>
              <a:rPr lang="en-US" sz="2000" spc="-30" dirty="0">
                <a:highlight>
                  <a:srgbClr val="FFFF00"/>
                </a:highlight>
              </a:rPr>
              <a:t> Sensor input select Fixed Value 13.5</a:t>
            </a:r>
          </a:p>
          <a:p>
            <a:pPr marL="457200" indent="-457200">
              <a:buAutoNum type="arabicPeriod" startAt="2"/>
            </a:pPr>
            <a:r>
              <a:rPr lang="en-US" sz="2000" spc="-40" dirty="0">
                <a:highlight>
                  <a:srgbClr val="FFFF00"/>
                </a:highlight>
              </a:rPr>
              <a:t>Point </a:t>
            </a:r>
            <a:r>
              <a:rPr lang="en-US" sz="2000" b="1" spc="-40" dirty="0">
                <a:highlight>
                  <a:srgbClr val="FFFF00"/>
                </a:highlight>
              </a:rPr>
              <a:t>3</a:t>
            </a:r>
            <a:r>
              <a:rPr lang="en-US" sz="2000" spc="-40" dirty="0">
                <a:highlight>
                  <a:srgbClr val="FFFF00"/>
                </a:highlight>
              </a:rPr>
              <a:t> Sensor Input select Fixed Value 10.5 </a:t>
            </a:r>
            <a:endParaRPr lang="en-US" sz="2000" spc="-40" dirty="0"/>
          </a:p>
        </p:txBody>
      </p:sp>
      <p:sp>
        <p:nvSpPr>
          <p:cNvPr id="5" name="Rectangle 4">
            <a:extLst>
              <a:ext uri="{FF2B5EF4-FFF2-40B4-BE49-F238E27FC236}">
                <a16:creationId xmlns:a16="http://schemas.microsoft.com/office/drawing/2014/main" id="{4098ADD2-50E7-4605-B563-962D3071A8BD}"/>
              </a:ext>
            </a:extLst>
          </p:cNvPr>
          <p:cNvSpPr/>
          <p:nvPr/>
        </p:nvSpPr>
        <p:spPr>
          <a:xfrm>
            <a:off x="601385" y="2587807"/>
            <a:ext cx="3019927" cy="697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128473C-020C-4B94-AE8D-D535EB5E34A6}"/>
              </a:ext>
            </a:extLst>
          </p:cNvPr>
          <p:cNvGrpSpPr/>
          <p:nvPr/>
        </p:nvGrpSpPr>
        <p:grpSpPr>
          <a:xfrm>
            <a:off x="2279602" y="2826525"/>
            <a:ext cx="6780177" cy="3650475"/>
            <a:chOff x="2279602" y="3232230"/>
            <a:chExt cx="6780177" cy="3650475"/>
          </a:xfrm>
        </p:grpSpPr>
        <p:sp>
          <p:nvSpPr>
            <p:cNvPr id="7" name="Rectangle 6">
              <a:extLst>
                <a:ext uri="{FF2B5EF4-FFF2-40B4-BE49-F238E27FC236}">
                  <a16:creationId xmlns:a16="http://schemas.microsoft.com/office/drawing/2014/main" id="{0126A07B-44EB-490E-8982-159EC930EF13}"/>
                </a:ext>
              </a:extLst>
            </p:cNvPr>
            <p:cNvSpPr/>
            <p:nvPr/>
          </p:nvSpPr>
          <p:spPr>
            <a:xfrm>
              <a:off x="4572000" y="3232230"/>
              <a:ext cx="4487779" cy="5642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EFE4B4F6-59BA-40E8-9628-E8F724537691}"/>
                </a:ext>
              </a:extLst>
            </p:cNvPr>
            <p:cNvGrpSpPr/>
            <p:nvPr/>
          </p:nvGrpSpPr>
          <p:grpSpPr>
            <a:xfrm>
              <a:off x="2279602" y="3689430"/>
              <a:ext cx="6407198" cy="3193275"/>
              <a:chOff x="2279602" y="3689430"/>
              <a:chExt cx="6407198" cy="3193275"/>
            </a:xfrm>
          </p:grpSpPr>
          <p:sp>
            <p:nvSpPr>
              <p:cNvPr id="9" name="TextBox 8">
                <a:extLst>
                  <a:ext uri="{FF2B5EF4-FFF2-40B4-BE49-F238E27FC236}">
                    <a16:creationId xmlns:a16="http://schemas.microsoft.com/office/drawing/2014/main" id="{B0D9ADFA-91EB-4D4B-B5D2-3D34D84A9AA9}"/>
                  </a:ext>
                </a:extLst>
              </p:cNvPr>
              <p:cNvSpPr txBox="1"/>
              <p:nvPr/>
            </p:nvSpPr>
            <p:spPr>
              <a:xfrm>
                <a:off x="3460830" y="5405377"/>
                <a:ext cx="4044741" cy="1477328"/>
              </a:xfrm>
              <a:prstGeom prst="rect">
                <a:avLst/>
              </a:prstGeom>
              <a:noFill/>
              <a:ln>
                <a:solidFill>
                  <a:srgbClr val="558ED5"/>
                </a:solidFill>
              </a:ln>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Fixed Value allows user to set target viewing area on the live graph setup screen, the values should be plus and minus 1.5 from the target </a:t>
                </a:r>
              </a:p>
            </p:txBody>
          </p:sp>
          <p:cxnSp>
            <p:nvCxnSpPr>
              <p:cNvPr id="10" name="Straight Arrow Connector 9">
                <a:extLst>
                  <a:ext uri="{FF2B5EF4-FFF2-40B4-BE49-F238E27FC236}">
                    <a16:creationId xmlns:a16="http://schemas.microsoft.com/office/drawing/2014/main" id="{5B3C7CC7-B2D7-437A-9FA7-3FBBCE7B2DD5}"/>
                  </a:ext>
                </a:extLst>
              </p:cNvPr>
              <p:cNvCxnSpPr>
                <a:cxnSpLocks/>
                <a:stCxn id="9" idx="1"/>
              </p:cNvCxnSpPr>
              <p:nvPr/>
            </p:nvCxnSpPr>
            <p:spPr>
              <a:xfrm flipH="1" flipV="1">
                <a:off x="2279602" y="3689430"/>
                <a:ext cx="1181228" cy="2454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3244BC8-7778-40DD-AC38-A1B5AE4BD5AB}"/>
                  </a:ext>
                </a:extLst>
              </p:cNvPr>
              <p:cNvCxnSpPr>
                <a:cxnSpLocks/>
                <a:stCxn id="9" idx="3"/>
              </p:cNvCxnSpPr>
              <p:nvPr/>
            </p:nvCxnSpPr>
            <p:spPr>
              <a:xfrm flipV="1">
                <a:off x="7505571" y="3796498"/>
                <a:ext cx="1181229" cy="23475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2" name="Rectangle 11">
            <a:extLst>
              <a:ext uri="{FF2B5EF4-FFF2-40B4-BE49-F238E27FC236}">
                <a16:creationId xmlns:a16="http://schemas.microsoft.com/office/drawing/2014/main" id="{6AAEAA5C-5E68-426C-9FFC-10AA85F2655C}"/>
              </a:ext>
            </a:extLst>
          </p:cNvPr>
          <p:cNvSpPr/>
          <p:nvPr/>
        </p:nvSpPr>
        <p:spPr>
          <a:xfrm>
            <a:off x="4160568" y="3495077"/>
            <a:ext cx="4572000" cy="1200329"/>
          </a:xfrm>
          <a:prstGeom prst="rect">
            <a:avLst/>
          </a:prstGeom>
        </p:spPr>
        <p:txBody>
          <a:bodyPr>
            <a:spAutoFit/>
          </a:bodyPr>
          <a:lstStyle/>
          <a:p>
            <a:pPr marL="457200" indent="-457200">
              <a:buFont typeface="+mj-lt"/>
              <a:buAutoNum type="arabicPeriod" startAt="7"/>
            </a:pPr>
            <a:r>
              <a:rPr lang="en-US" dirty="0"/>
              <a:t>Set X Axis span to minimum of 300 seconds</a:t>
            </a:r>
          </a:p>
          <a:p>
            <a:pPr marL="457200" indent="-457200">
              <a:buAutoNum type="arabicPeriod" startAt="7"/>
            </a:pPr>
            <a:r>
              <a:rPr lang="en-US" dirty="0"/>
              <a:t>Change Y Axis from 100 to 30</a:t>
            </a:r>
          </a:p>
          <a:p>
            <a:pPr marL="457200" indent="-457200">
              <a:buAutoNum type="arabicPeriod" startAt="7"/>
            </a:pPr>
            <a:r>
              <a:rPr lang="en-US" dirty="0"/>
              <a:t>Now Submit</a:t>
            </a:r>
          </a:p>
        </p:txBody>
      </p:sp>
      <p:sp>
        <p:nvSpPr>
          <p:cNvPr id="13" name="TextBox 12">
            <a:extLst>
              <a:ext uri="{FF2B5EF4-FFF2-40B4-BE49-F238E27FC236}">
                <a16:creationId xmlns:a16="http://schemas.microsoft.com/office/drawing/2014/main" id="{B33880C8-4F35-4E23-9FF6-38803728B1FC}"/>
              </a:ext>
            </a:extLst>
          </p:cNvPr>
          <p:cNvSpPr txBox="1"/>
          <p:nvPr/>
        </p:nvSpPr>
        <p:spPr>
          <a:xfrm>
            <a:off x="381000" y="838200"/>
            <a:ext cx="8678779" cy="369332"/>
          </a:xfrm>
          <a:prstGeom prst="rect">
            <a:avLst/>
          </a:prstGeom>
          <a:noFill/>
        </p:spPr>
        <p:txBody>
          <a:bodyPr wrap="square" rtlCol="0">
            <a:spAutoFit/>
          </a:bodyPr>
          <a:lstStyle/>
          <a:p>
            <a:pPr algn="ctr"/>
            <a:r>
              <a:rPr lang="en-US" dirty="0"/>
              <a:t>Added to MCS-CONNECT - Ver. 18.26.11 </a:t>
            </a:r>
          </a:p>
        </p:txBody>
      </p:sp>
    </p:spTree>
    <p:extLst>
      <p:ext uri="{BB962C8B-B14F-4D97-AF65-F5344CB8AC3E}">
        <p14:creationId xmlns:p14="http://schemas.microsoft.com/office/powerpoint/2010/main" val="326887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additive="base">
                                        <p:cTn id="3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par>
                                <p:cTn id="46" presetID="1" presetClass="entr" presetSubtype="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EDD3E2-69BB-495D-A61C-1199F4BE98B0}"/>
              </a:ext>
            </a:extLst>
          </p:cNvPr>
          <p:cNvSpPr txBox="1"/>
          <p:nvPr/>
        </p:nvSpPr>
        <p:spPr>
          <a:xfrm>
            <a:off x="313898" y="320678"/>
            <a:ext cx="8745881" cy="584775"/>
          </a:xfrm>
          <a:prstGeom prst="rect">
            <a:avLst/>
          </a:prstGeom>
          <a:noFill/>
          <a:effectLst/>
        </p:spPr>
        <p:txBody>
          <a:bodyPr wrap="square" rtlCol="0">
            <a:spAutoFit/>
          </a:bodyPr>
          <a:lstStyle/>
          <a:p>
            <a:pPr algn="ctr"/>
            <a:r>
              <a:rPr lang="en-US" sz="3200" b="1" dirty="0">
                <a:solidFill>
                  <a:srgbClr val="005BB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Live Graph using Fixed Value </a:t>
            </a:r>
            <a:r>
              <a:rPr lang="en-US" sz="2000" b="1" dirty="0">
                <a:solidFill>
                  <a:srgbClr val="005BBB"/>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 18.26.11)</a:t>
            </a:r>
          </a:p>
        </p:txBody>
      </p:sp>
      <p:pic>
        <p:nvPicPr>
          <p:cNvPr id="6" name="Picture 5" descr="A screenshot of a social media post&#10;&#10;Description automatically generated">
            <a:extLst>
              <a:ext uri="{FF2B5EF4-FFF2-40B4-BE49-F238E27FC236}">
                <a16:creationId xmlns:a16="http://schemas.microsoft.com/office/drawing/2014/main" id="{A7336613-B56B-485F-B77A-C333F9AB1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681" y="1524000"/>
            <a:ext cx="8077200" cy="3622546"/>
          </a:xfrm>
          <a:prstGeom prst="rect">
            <a:avLst/>
          </a:prstGeom>
        </p:spPr>
      </p:pic>
      <p:grpSp>
        <p:nvGrpSpPr>
          <p:cNvPr id="25" name="Group 24">
            <a:extLst>
              <a:ext uri="{FF2B5EF4-FFF2-40B4-BE49-F238E27FC236}">
                <a16:creationId xmlns:a16="http://schemas.microsoft.com/office/drawing/2014/main" id="{F79281A1-50EB-442C-8BD0-40A50F8449EC}"/>
              </a:ext>
            </a:extLst>
          </p:cNvPr>
          <p:cNvGrpSpPr/>
          <p:nvPr/>
        </p:nvGrpSpPr>
        <p:grpSpPr>
          <a:xfrm>
            <a:off x="5539007" y="1219200"/>
            <a:ext cx="3206874" cy="2403346"/>
            <a:chOff x="5539007" y="1219200"/>
            <a:chExt cx="3206874" cy="2403346"/>
          </a:xfrm>
        </p:grpSpPr>
        <p:pic>
          <p:nvPicPr>
            <p:cNvPr id="8" name="Picture 7" descr="A screenshot of a cell phone&#10;&#10;Description automatically generated">
              <a:extLst>
                <a:ext uri="{FF2B5EF4-FFF2-40B4-BE49-F238E27FC236}">
                  <a16:creationId xmlns:a16="http://schemas.microsoft.com/office/drawing/2014/main" id="{DE104AE1-1EA4-4E05-A9AB-40A09CE64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9007" y="1219200"/>
              <a:ext cx="3206874" cy="2403346"/>
            </a:xfrm>
            <a:prstGeom prst="rect">
              <a:avLst/>
            </a:prstGeom>
          </p:spPr>
        </p:pic>
        <p:sp>
          <p:nvSpPr>
            <p:cNvPr id="9" name="Rectangle 8">
              <a:extLst>
                <a:ext uri="{FF2B5EF4-FFF2-40B4-BE49-F238E27FC236}">
                  <a16:creationId xmlns:a16="http://schemas.microsoft.com/office/drawing/2014/main" id="{1EAD2BE2-1DC8-433B-AFCE-310C7BB8AC06}"/>
                </a:ext>
              </a:extLst>
            </p:cNvPr>
            <p:cNvSpPr/>
            <p:nvPr/>
          </p:nvSpPr>
          <p:spPr>
            <a:xfrm>
              <a:off x="6172200" y="1711454"/>
              <a:ext cx="2209800" cy="8793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4177A224-8387-4C63-A7BF-48763F97AA97}"/>
              </a:ext>
            </a:extLst>
          </p:cNvPr>
          <p:cNvGrpSpPr/>
          <p:nvPr/>
        </p:nvGrpSpPr>
        <p:grpSpPr>
          <a:xfrm>
            <a:off x="3276600" y="2804318"/>
            <a:ext cx="1943099" cy="1310482"/>
            <a:chOff x="969065" y="5810590"/>
            <a:chExt cx="1943099" cy="1310482"/>
          </a:xfrm>
        </p:grpSpPr>
        <p:sp>
          <p:nvSpPr>
            <p:cNvPr id="11" name="Rectangle 10">
              <a:extLst>
                <a:ext uri="{FF2B5EF4-FFF2-40B4-BE49-F238E27FC236}">
                  <a16:creationId xmlns:a16="http://schemas.microsoft.com/office/drawing/2014/main" id="{E056CDD9-F1B8-4F2B-B4F6-B785F204205B}"/>
                </a:ext>
              </a:extLst>
            </p:cNvPr>
            <p:cNvSpPr/>
            <p:nvPr/>
          </p:nvSpPr>
          <p:spPr>
            <a:xfrm>
              <a:off x="969065" y="5810590"/>
              <a:ext cx="1943099" cy="646331"/>
            </a:xfrm>
            <a:prstGeom prst="rect">
              <a:avLst/>
            </a:prstGeom>
            <a:solidFill>
              <a:schemeClr val="bg1"/>
            </a:solidFill>
            <a:ln>
              <a:solidFill>
                <a:schemeClr val="tx1"/>
              </a:solidFill>
            </a:ln>
          </p:spPr>
          <p:txBody>
            <a:bodyPr wrap="square">
              <a:spAutoFit/>
            </a:bodyPr>
            <a:lstStyle/>
            <a:p>
              <a:pPr algn="ctr"/>
              <a:r>
                <a:rPr lang="en-US" dirty="0"/>
                <a:t>Fixed Value (Blue) 13.5</a:t>
              </a:r>
            </a:p>
          </p:txBody>
        </p:sp>
        <p:cxnSp>
          <p:nvCxnSpPr>
            <p:cNvPr id="12" name="Straight Arrow Connector 11">
              <a:extLst>
                <a:ext uri="{FF2B5EF4-FFF2-40B4-BE49-F238E27FC236}">
                  <a16:creationId xmlns:a16="http://schemas.microsoft.com/office/drawing/2014/main" id="{FB1AC9C2-549E-4323-BB98-6036299EFC8A}"/>
                </a:ext>
              </a:extLst>
            </p:cNvPr>
            <p:cNvCxnSpPr>
              <a:cxnSpLocks/>
              <a:stCxn id="11" idx="2"/>
            </p:cNvCxnSpPr>
            <p:nvPr/>
          </p:nvCxnSpPr>
          <p:spPr>
            <a:xfrm>
              <a:off x="1940615" y="6456921"/>
              <a:ext cx="171450" cy="66415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4535240-C793-4359-8F8C-030514847F9D}"/>
              </a:ext>
            </a:extLst>
          </p:cNvPr>
          <p:cNvGrpSpPr/>
          <p:nvPr/>
        </p:nvGrpSpPr>
        <p:grpSpPr>
          <a:xfrm>
            <a:off x="6172200" y="4241096"/>
            <a:ext cx="2076449" cy="1181635"/>
            <a:chOff x="835715" y="5297982"/>
            <a:chExt cx="2076449" cy="1131536"/>
          </a:xfrm>
        </p:grpSpPr>
        <p:sp>
          <p:nvSpPr>
            <p:cNvPr id="16" name="Rectangle 15">
              <a:extLst>
                <a:ext uri="{FF2B5EF4-FFF2-40B4-BE49-F238E27FC236}">
                  <a16:creationId xmlns:a16="http://schemas.microsoft.com/office/drawing/2014/main" id="{73372540-C318-4AD1-9335-5B53D2459A36}"/>
                </a:ext>
              </a:extLst>
            </p:cNvPr>
            <p:cNvSpPr/>
            <p:nvPr/>
          </p:nvSpPr>
          <p:spPr>
            <a:xfrm>
              <a:off x="835715" y="5810590"/>
              <a:ext cx="2076449" cy="618928"/>
            </a:xfrm>
            <a:prstGeom prst="rect">
              <a:avLst/>
            </a:prstGeom>
            <a:solidFill>
              <a:schemeClr val="bg1"/>
            </a:solidFill>
            <a:ln>
              <a:solidFill>
                <a:schemeClr val="tx1"/>
              </a:solidFill>
            </a:ln>
          </p:spPr>
          <p:txBody>
            <a:bodyPr wrap="square">
              <a:spAutoFit/>
            </a:bodyPr>
            <a:lstStyle/>
            <a:p>
              <a:pPr algn="ctr"/>
              <a:r>
                <a:rPr lang="en-US" dirty="0"/>
                <a:t>Fixed Value (Green) 10.5</a:t>
              </a:r>
            </a:p>
          </p:txBody>
        </p:sp>
        <p:cxnSp>
          <p:nvCxnSpPr>
            <p:cNvPr id="17" name="Straight Arrow Connector 16">
              <a:extLst>
                <a:ext uri="{FF2B5EF4-FFF2-40B4-BE49-F238E27FC236}">
                  <a16:creationId xmlns:a16="http://schemas.microsoft.com/office/drawing/2014/main" id="{2253856C-3898-4390-928E-36C0C1781BAA}"/>
                </a:ext>
              </a:extLst>
            </p:cNvPr>
            <p:cNvCxnSpPr>
              <a:cxnSpLocks/>
              <a:stCxn id="16" idx="0"/>
            </p:cNvCxnSpPr>
            <p:nvPr/>
          </p:nvCxnSpPr>
          <p:spPr>
            <a:xfrm flipH="1" flipV="1">
              <a:off x="1521516" y="5297982"/>
              <a:ext cx="352424" cy="5126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3E86DAC-3A00-40BD-B092-B98B2B883DFA}"/>
              </a:ext>
            </a:extLst>
          </p:cNvPr>
          <p:cNvGrpSpPr/>
          <p:nvPr/>
        </p:nvGrpSpPr>
        <p:grpSpPr>
          <a:xfrm>
            <a:off x="1466850" y="4241097"/>
            <a:ext cx="2076449" cy="1607855"/>
            <a:chOff x="835715" y="4889833"/>
            <a:chExt cx="2076449" cy="1539685"/>
          </a:xfrm>
        </p:grpSpPr>
        <p:sp>
          <p:nvSpPr>
            <p:cNvPr id="22" name="Rectangle 21">
              <a:extLst>
                <a:ext uri="{FF2B5EF4-FFF2-40B4-BE49-F238E27FC236}">
                  <a16:creationId xmlns:a16="http://schemas.microsoft.com/office/drawing/2014/main" id="{CE5151C0-E782-4D89-B084-114E2FBEBF02}"/>
                </a:ext>
              </a:extLst>
            </p:cNvPr>
            <p:cNvSpPr/>
            <p:nvPr/>
          </p:nvSpPr>
          <p:spPr>
            <a:xfrm>
              <a:off x="835715" y="5810590"/>
              <a:ext cx="2076449" cy="618928"/>
            </a:xfrm>
            <a:prstGeom prst="rect">
              <a:avLst/>
            </a:prstGeom>
            <a:solidFill>
              <a:schemeClr val="bg1"/>
            </a:solidFill>
            <a:ln>
              <a:solidFill>
                <a:schemeClr val="tx1"/>
              </a:solidFill>
            </a:ln>
          </p:spPr>
          <p:txBody>
            <a:bodyPr wrap="square">
              <a:spAutoFit/>
            </a:bodyPr>
            <a:lstStyle/>
            <a:p>
              <a:pPr algn="ctr"/>
              <a:r>
                <a:rPr lang="en-US" dirty="0" err="1"/>
                <a:t>Suct</a:t>
              </a:r>
              <a:r>
                <a:rPr lang="en-US" dirty="0"/>
                <a:t> SH 1 (Red) point plotting</a:t>
              </a:r>
            </a:p>
          </p:txBody>
        </p:sp>
        <p:cxnSp>
          <p:nvCxnSpPr>
            <p:cNvPr id="23" name="Straight Arrow Connector 22">
              <a:extLst>
                <a:ext uri="{FF2B5EF4-FFF2-40B4-BE49-F238E27FC236}">
                  <a16:creationId xmlns:a16="http://schemas.microsoft.com/office/drawing/2014/main" id="{2CE1D24C-A9F9-412D-A36D-5A8FBAD3C332}"/>
                </a:ext>
              </a:extLst>
            </p:cNvPr>
            <p:cNvCxnSpPr>
              <a:cxnSpLocks/>
              <a:stCxn id="22" idx="0"/>
            </p:cNvCxnSpPr>
            <p:nvPr/>
          </p:nvCxnSpPr>
          <p:spPr>
            <a:xfrm flipV="1">
              <a:off x="1873940" y="4889833"/>
              <a:ext cx="1000125" cy="9207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E8235B8-D656-4942-A17A-A95578340C45}"/>
              </a:ext>
            </a:extLst>
          </p:cNvPr>
          <p:cNvSpPr txBox="1"/>
          <p:nvPr/>
        </p:nvSpPr>
        <p:spPr>
          <a:xfrm>
            <a:off x="381000" y="838200"/>
            <a:ext cx="8678779" cy="369332"/>
          </a:xfrm>
          <a:prstGeom prst="rect">
            <a:avLst/>
          </a:prstGeom>
          <a:noFill/>
        </p:spPr>
        <p:txBody>
          <a:bodyPr wrap="square" rtlCol="0">
            <a:spAutoFit/>
          </a:bodyPr>
          <a:lstStyle/>
          <a:p>
            <a:pPr algn="ctr"/>
            <a:r>
              <a:rPr lang="en-US" dirty="0"/>
              <a:t>Example showing use of Fixed Values for plotting point</a:t>
            </a:r>
          </a:p>
        </p:txBody>
      </p:sp>
    </p:spTree>
    <p:extLst>
      <p:ext uri="{BB962C8B-B14F-4D97-AF65-F5344CB8AC3E}">
        <p14:creationId xmlns:p14="http://schemas.microsoft.com/office/powerpoint/2010/main" val="14890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2"/>
          <p:cNvSpPr txBox="1">
            <a:spLocks/>
          </p:cNvSpPr>
          <p:nvPr/>
        </p:nvSpPr>
        <p:spPr>
          <a:xfrm>
            <a:off x="0" y="1016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kern="120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600" dirty="0">
                <a:solidFill>
                  <a:srgbClr val="0070C0"/>
                </a:solidFill>
                <a:latin typeface="Arial Rounded MT Bold" panose="020F0704030504030204" pitchFamily="34" charset="0"/>
              </a:rPr>
              <a:t>Graphs – Saving </a:t>
            </a:r>
          </a:p>
          <a:p>
            <a:r>
              <a:rPr lang="en-US" sz="3600" dirty="0">
                <a:solidFill>
                  <a:srgbClr val="0070C0"/>
                </a:solidFill>
                <a:latin typeface="Arial Rounded MT Bold" panose="020F0704030504030204" pitchFamily="34" charset="0"/>
              </a:rPr>
              <a:t>Extended History Files</a:t>
            </a:r>
          </a:p>
        </p:txBody>
      </p:sp>
      <p:sp>
        <p:nvSpPr>
          <p:cNvPr id="3" name="Rectangle 2"/>
          <p:cNvSpPr/>
          <p:nvPr/>
        </p:nvSpPr>
        <p:spPr>
          <a:xfrm>
            <a:off x="609600" y="1153160"/>
            <a:ext cx="8229600" cy="723275"/>
          </a:xfrm>
          <a:prstGeom prst="rect">
            <a:avLst/>
          </a:prstGeom>
        </p:spPr>
        <p:txBody>
          <a:bodyPr wrap="square">
            <a:spAutoFit/>
          </a:bodyPr>
          <a:lstStyle/>
          <a:p>
            <a:pPr>
              <a:spcAft>
                <a:spcPts val="600"/>
              </a:spcAft>
            </a:pPr>
            <a:r>
              <a:rPr lang="en-US"/>
              <a:t>Saving Extended History Files for Viewing:</a:t>
            </a:r>
          </a:p>
          <a:p>
            <a:pPr marL="285750" indent="-285750">
              <a:buFont typeface="Arial" panose="020B0604020202020204" pitchFamily="34" charset="0"/>
              <a:buChar char="•"/>
            </a:pPr>
            <a:r>
              <a:rPr lang="en-US"/>
              <a:t>Enable </a:t>
            </a:r>
            <a:r>
              <a:rPr lang="en-US" b="1"/>
              <a:t>‘</a:t>
            </a:r>
            <a:r>
              <a:rPr lang="en-US" b="1" cap="all"/>
              <a:t>ENABLE EXTENDED HISTORY SAVE</a:t>
            </a:r>
            <a:r>
              <a:rPr lang="en-US" b="1"/>
              <a:t>’</a:t>
            </a:r>
            <a:r>
              <a:rPr lang="en-US"/>
              <a: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1129"/>
          <a:stretch/>
        </p:blipFill>
        <p:spPr>
          <a:xfrm>
            <a:off x="3678862" y="2366323"/>
            <a:ext cx="4946978" cy="3076565"/>
          </a:xfrm>
          <a:prstGeom prst="rect">
            <a:avLst/>
          </a:prstGeom>
        </p:spPr>
      </p:pic>
      <p:sp>
        <p:nvSpPr>
          <p:cNvPr id="5" name="Rectangle 4"/>
          <p:cNvSpPr/>
          <p:nvPr/>
        </p:nvSpPr>
        <p:spPr>
          <a:xfrm>
            <a:off x="624840" y="2044005"/>
            <a:ext cx="2575560" cy="1831271"/>
          </a:xfrm>
          <a:prstGeom prst="rect">
            <a:avLst/>
          </a:prstGeom>
        </p:spPr>
        <p:txBody>
          <a:bodyPr wrap="square">
            <a:spAutoFit/>
          </a:bodyPr>
          <a:lstStyle/>
          <a:p>
            <a:pPr marL="285750" indent="-285750">
              <a:spcAft>
                <a:spcPts val="600"/>
              </a:spcAft>
              <a:buFont typeface="Arial" panose="020B0604020202020204" pitchFamily="34" charset="0"/>
              <a:buChar char="•"/>
            </a:pPr>
            <a:r>
              <a:rPr lang="en-US"/>
              <a:t>Open MCS-CONNECT main screen, </a:t>
            </a:r>
          </a:p>
          <a:p>
            <a:pPr marL="285750" indent="-285750">
              <a:buFont typeface="Arial" panose="020B0604020202020204" pitchFamily="34" charset="0"/>
              <a:buChar char="•"/>
            </a:pPr>
            <a:r>
              <a:rPr lang="en-US"/>
              <a:t>Click on </a:t>
            </a:r>
            <a:r>
              <a:rPr lang="en-US" b="1"/>
              <a:t>‘SETUP’ </a:t>
            </a:r>
            <a:r>
              <a:rPr lang="en-US"/>
              <a:t>than </a:t>
            </a:r>
            <a:r>
              <a:rPr lang="en-US" b="1"/>
              <a:t>‘ENABLE EXTENDED HISTORY SAVE’</a:t>
            </a:r>
          </a:p>
          <a:p>
            <a:pPr marL="285750" indent="-285750">
              <a:spcAft>
                <a:spcPts val="600"/>
              </a:spcAft>
              <a:buFont typeface="Arial" panose="020B0604020202020204" pitchFamily="34" charset="0"/>
              <a:buChar char="•"/>
            </a:pPr>
            <a:r>
              <a:rPr lang="en-US"/>
              <a:t>Select Save Location</a:t>
            </a:r>
          </a:p>
        </p:txBody>
      </p:sp>
      <p:grpSp>
        <p:nvGrpSpPr>
          <p:cNvPr id="17" name="Group 16"/>
          <p:cNvGrpSpPr/>
          <p:nvPr/>
        </p:nvGrpSpPr>
        <p:grpSpPr>
          <a:xfrm>
            <a:off x="3048000" y="1219200"/>
            <a:ext cx="5608320" cy="2057400"/>
            <a:chOff x="3048000" y="1219200"/>
            <a:chExt cx="5608320" cy="205740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209" t="1479" r="75648" b="59290"/>
            <a:stretch/>
          </p:blipFill>
          <p:spPr>
            <a:xfrm>
              <a:off x="7162800" y="1219200"/>
              <a:ext cx="1493520" cy="2021841"/>
            </a:xfrm>
            <a:prstGeom prst="rect">
              <a:avLst/>
            </a:prstGeom>
          </p:spPr>
        </p:pic>
        <p:sp>
          <p:nvSpPr>
            <p:cNvPr id="7" name="Rectangle 6"/>
            <p:cNvSpPr/>
            <p:nvPr/>
          </p:nvSpPr>
          <p:spPr>
            <a:xfrm>
              <a:off x="7162800" y="2366323"/>
              <a:ext cx="990600" cy="300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038600" y="2975923"/>
              <a:ext cx="1752600" cy="3006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3048000" y="2366323"/>
              <a:ext cx="4114800" cy="4530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1"/>
            </p:cNvCxnSpPr>
            <p:nvPr/>
          </p:nvCxnSpPr>
          <p:spPr>
            <a:xfrm>
              <a:off x="3048000" y="2819400"/>
              <a:ext cx="990600" cy="30686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632460" y="3995663"/>
            <a:ext cx="7277100" cy="1000274"/>
            <a:chOff x="632460" y="3995663"/>
            <a:chExt cx="7277100" cy="1000274"/>
          </a:xfrm>
        </p:grpSpPr>
        <p:cxnSp>
          <p:nvCxnSpPr>
            <p:cNvPr id="14" name="Straight Arrow Connector 13"/>
            <p:cNvCxnSpPr/>
            <p:nvPr/>
          </p:nvCxnSpPr>
          <p:spPr>
            <a:xfrm>
              <a:off x="2667000" y="4191000"/>
              <a:ext cx="5242560"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2460" y="3995663"/>
              <a:ext cx="2948940" cy="1000274"/>
            </a:xfrm>
            <a:prstGeom prst="rect">
              <a:avLst/>
            </a:prstGeom>
          </p:spPr>
          <p:txBody>
            <a:bodyPr wrap="square">
              <a:spAutoFit/>
            </a:bodyPr>
            <a:lstStyle/>
            <a:p>
              <a:pPr marL="285750" indent="-285750">
                <a:spcAft>
                  <a:spcPts val="600"/>
                </a:spcAft>
                <a:buFont typeface="Arial" panose="020B0604020202020204" pitchFamily="34" charset="0"/>
                <a:buChar char="•"/>
              </a:pPr>
              <a:r>
                <a:rPr lang="en-US"/>
                <a:t>Set</a:t>
              </a:r>
              <a:r>
                <a:rPr lang="en-US" b="1"/>
                <a:t> ‘MINUTES OF INACTIVITY’</a:t>
              </a:r>
            </a:p>
            <a:p>
              <a:pPr marL="285750" indent="-285750">
                <a:buFont typeface="Arial" panose="020B0604020202020204" pitchFamily="34" charset="0"/>
                <a:buChar char="•"/>
              </a:pPr>
              <a:r>
                <a:rPr lang="en-US"/>
                <a:t>SAVE</a:t>
              </a:r>
            </a:p>
          </p:txBody>
        </p:sp>
      </p:grpSp>
    </p:spTree>
    <p:extLst>
      <p:ext uri="{BB962C8B-B14F-4D97-AF65-F5344CB8AC3E}">
        <p14:creationId xmlns:p14="http://schemas.microsoft.com/office/powerpoint/2010/main" val="32527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8600" y="76200"/>
            <a:ext cx="8686800" cy="868362"/>
          </a:xfrm>
        </p:spPr>
        <p:txBody>
          <a:bodyPr>
            <a:normAutofit/>
          </a:bodyPr>
          <a:lstStyle/>
          <a:p>
            <a:r>
              <a:rPr lang="en-US" sz="3600" dirty="0">
                <a:solidFill>
                  <a:srgbClr val="0070C0"/>
                </a:solidFill>
                <a:latin typeface="Arial Rounded MT Bold" panose="020F0704030504030204" pitchFamily="34" charset="0"/>
              </a:rPr>
              <a:t>Troubleshooting</a:t>
            </a:r>
          </a:p>
        </p:txBody>
      </p:sp>
      <p:sp>
        <p:nvSpPr>
          <p:cNvPr id="11" name="Content Placeholder 2"/>
          <p:cNvSpPr txBox="1">
            <a:spLocks/>
          </p:cNvSpPr>
          <p:nvPr/>
        </p:nvSpPr>
        <p:spPr>
          <a:xfrm>
            <a:off x="533400" y="1447800"/>
            <a:ext cx="8153400" cy="3962400"/>
          </a:xfrm>
          <a:prstGeom prst="rect">
            <a:avLst/>
          </a:prstGeom>
        </p:spPr>
        <p:txBody>
          <a:bodyPr/>
          <a:lstStyle>
            <a:lvl1pPr marL="342900" indent="-342900" algn="l" defTabSz="914400" rtl="0" eaLnBrk="1" latinLnBrk="0" hangingPunct="1">
              <a:spcBef>
                <a:spcPct val="20000"/>
              </a:spcBef>
              <a:buFontTx/>
              <a:buBlip>
                <a:blip r:embed="rId2"/>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Common information tools used for analysis in </a:t>
            </a:r>
          </a:p>
          <a:p>
            <a:pPr marL="0" indent="0">
              <a:spcBef>
                <a:spcPts val="0"/>
              </a:spcBef>
              <a:buNone/>
              <a:tabLst>
                <a:tab pos="341313" algn="l"/>
              </a:tabLst>
            </a:pPr>
            <a:r>
              <a:rPr lang="en-US" sz="2800" dirty="0"/>
              <a:t>	MCS-Connect:</a:t>
            </a:r>
          </a:p>
          <a:p>
            <a:pPr lvl="1">
              <a:buFont typeface="Arial" panose="020B0604020202020204" pitchFamily="34" charset="0"/>
              <a:buChar char="•"/>
            </a:pPr>
            <a:r>
              <a:rPr lang="en-US" dirty="0"/>
              <a:t>Print to file</a:t>
            </a:r>
          </a:p>
          <a:p>
            <a:pPr lvl="1">
              <a:buFont typeface="Arial" panose="020B0604020202020204" pitchFamily="34" charset="0"/>
              <a:buChar char="•"/>
            </a:pPr>
            <a:r>
              <a:rPr lang="en-US" dirty="0"/>
              <a:t>Alarm info prints</a:t>
            </a:r>
          </a:p>
          <a:p>
            <a:pPr lvl="1">
              <a:buFont typeface="Arial" panose="020B0604020202020204" pitchFamily="34" charset="0"/>
              <a:buChar char="•"/>
            </a:pPr>
            <a:r>
              <a:rPr lang="en-US" dirty="0"/>
              <a:t>Retrieve saved history data</a:t>
            </a:r>
          </a:p>
          <a:p>
            <a:pPr lvl="1">
              <a:buFont typeface="Arial" panose="020B0604020202020204" pitchFamily="34" charset="0"/>
              <a:buChar char="•"/>
            </a:pPr>
            <a:r>
              <a:rPr lang="en-US" dirty="0"/>
              <a:t>Receive config from the controller you’re monitoring</a:t>
            </a:r>
          </a:p>
          <a:p>
            <a:pPr lvl="1">
              <a:buFont typeface="Arial" panose="020B0604020202020204" pitchFamily="34" charset="0"/>
              <a:buChar char="•"/>
            </a:pPr>
            <a:r>
              <a:rPr lang="en-US" dirty="0"/>
              <a:t>Sensor diagnostics</a:t>
            </a:r>
          </a:p>
          <a:p>
            <a:pPr lvl="1"/>
            <a:endParaRPr lang="en-US" dirty="0"/>
          </a:p>
        </p:txBody>
      </p:sp>
    </p:spTree>
    <p:extLst>
      <p:ext uri="{BB962C8B-B14F-4D97-AF65-F5344CB8AC3E}">
        <p14:creationId xmlns:p14="http://schemas.microsoft.com/office/powerpoint/2010/main" val="22540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900" y="2133600"/>
            <a:ext cx="8026400" cy="2677656"/>
          </a:xfrm>
          <a:prstGeom prst="rect">
            <a:avLst/>
          </a:prstGeom>
          <a:noFill/>
        </p:spPr>
        <p:txBody>
          <a:bodyPr wrap="square" rtlCol="0">
            <a:spAutoFit/>
          </a:bodyPr>
          <a:lstStyle/>
          <a:p>
            <a:pPr algn="ctr"/>
            <a:r>
              <a:rPr lang="en-US" sz="2400" dirty="0">
                <a:solidFill>
                  <a:srgbClr val="005BBB"/>
                </a:solidFill>
                <a:latin typeface="Arial Rounded MT Bold" pitchFamily="34" charset="0"/>
                <a:cs typeface="Aharoni" pitchFamily="2" charset="-79"/>
              </a:rPr>
              <a:t>For additional information please visit our website www.mcscontrols.com </a:t>
            </a:r>
          </a:p>
          <a:p>
            <a:endParaRPr lang="en-US" sz="2400" dirty="0">
              <a:solidFill>
                <a:srgbClr val="005BBB"/>
              </a:solidFill>
              <a:latin typeface="Arial Rounded MT Bold" pitchFamily="34" charset="0"/>
              <a:cs typeface="Aharoni" pitchFamily="2" charset="-79"/>
            </a:endParaRPr>
          </a:p>
          <a:p>
            <a:pPr algn="ctr"/>
            <a:r>
              <a:rPr lang="en-US" sz="2400" dirty="0">
                <a:solidFill>
                  <a:srgbClr val="005BBB"/>
                </a:solidFill>
                <a:latin typeface="Arial Rounded MT Bold" pitchFamily="34" charset="0"/>
                <a:cs typeface="Aharoni" pitchFamily="2" charset="-79"/>
              </a:rPr>
              <a:t>Or call MCS at 239-694-0089</a:t>
            </a:r>
          </a:p>
          <a:p>
            <a:pPr algn="ctr"/>
            <a:endParaRPr lang="en-US" sz="2400" dirty="0">
              <a:solidFill>
                <a:srgbClr val="005BBB"/>
              </a:solidFill>
              <a:latin typeface="Arial Rounded MT Bold" pitchFamily="34" charset="0"/>
              <a:cs typeface="Aharoni" pitchFamily="2" charset="-79"/>
            </a:endParaRPr>
          </a:p>
          <a:p>
            <a:pPr algn="ctr"/>
            <a:r>
              <a:rPr lang="en-US" sz="2400" dirty="0">
                <a:solidFill>
                  <a:srgbClr val="005BBB"/>
                </a:solidFill>
                <a:latin typeface="Arial Rounded MT Bold" pitchFamily="34" charset="0"/>
                <a:cs typeface="Aharoni" pitchFamily="2" charset="-79"/>
              </a:rPr>
              <a:t>This presentation was created using </a:t>
            </a:r>
          </a:p>
          <a:p>
            <a:pPr algn="ctr"/>
            <a:r>
              <a:rPr lang="en-US" sz="2400" dirty="0">
                <a:solidFill>
                  <a:srgbClr val="005BBB"/>
                </a:solidFill>
                <a:latin typeface="Arial Rounded MT Bold" pitchFamily="34" charset="0"/>
                <a:cs typeface="Aharoni" pitchFamily="2" charset="-79"/>
              </a:rPr>
              <a:t>MCS-Connect V18.27.17</a:t>
            </a:r>
          </a:p>
        </p:txBody>
      </p:sp>
    </p:spTree>
    <p:extLst>
      <p:ext uri="{BB962C8B-B14F-4D97-AF65-F5344CB8AC3E}">
        <p14:creationId xmlns:p14="http://schemas.microsoft.com/office/powerpoint/2010/main" val="179200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09600" y="2825729"/>
            <a:ext cx="5170440" cy="3430083"/>
            <a:chOff x="609600" y="2825729"/>
            <a:chExt cx="5170440" cy="343008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825729"/>
              <a:ext cx="5170440" cy="3430083"/>
            </a:xfrm>
            <a:prstGeom prst="rect">
              <a:avLst/>
            </a:prstGeom>
          </p:spPr>
        </p:pic>
        <p:sp>
          <p:nvSpPr>
            <p:cNvPr id="7" name="Rectangle 6"/>
            <p:cNvSpPr/>
            <p:nvPr/>
          </p:nvSpPr>
          <p:spPr>
            <a:xfrm>
              <a:off x="838200" y="3186260"/>
              <a:ext cx="914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p:cNvSpPr>
            <a:spLocks noGrp="1"/>
          </p:cNvSpPr>
          <p:nvPr>
            <p:ph type="title"/>
          </p:nvPr>
        </p:nvSpPr>
        <p:spPr>
          <a:xfrm>
            <a:off x="0" y="-158089"/>
            <a:ext cx="9144000" cy="1143000"/>
          </a:xfrm>
        </p:spPr>
        <p:txBody>
          <a:bodyPr>
            <a:normAutofit/>
          </a:bodyPr>
          <a:lstStyle/>
          <a:p>
            <a:r>
              <a:rPr lang="en-US" sz="3600" dirty="0">
                <a:solidFill>
                  <a:srgbClr val="0070C0"/>
                </a:solidFill>
                <a:latin typeface="Arial Rounded MT Bold"/>
              </a:rPr>
              <a:t>Communication Setup</a:t>
            </a:r>
          </a:p>
        </p:txBody>
      </p:sp>
      <p:sp>
        <p:nvSpPr>
          <p:cNvPr id="5" name="Content Placeholder 2"/>
          <p:cNvSpPr txBox="1">
            <a:spLocks/>
          </p:cNvSpPr>
          <p:nvPr/>
        </p:nvSpPr>
        <p:spPr>
          <a:xfrm>
            <a:off x="647701" y="881927"/>
            <a:ext cx="7543800" cy="1755025"/>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Communication Setup can be opened with the menu bar under ‘Setup</a:t>
            </a:r>
            <a:r>
              <a:rPr lang="en-US" sz="2400" dirty="0">
                <a:latin typeface="Arial" panose="020B0604020202020204" pitchFamily="34" charset="0"/>
                <a:cs typeface="Arial" panose="020B0604020202020204" pitchFamily="34" charset="0"/>
                <a:sym typeface="Wingdings" pitchFamily="2" charset="2"/>
              </a:rPr>
              <a:t> </a:t>
            </a:r>
            <a:r>
              <a:rPr lang="en-US" sz="2400" dirty="0">
                <a:latin typeface="Arial" panose="020B0604020202020204" pitchFamily="34" charset="0"/>
                <a:cs typeface="Arial" panose="020B0604020202020204" pitchFamily="34" charset="0"/>
                <a:sym typeface="Wingdings 3"/>
              </a:rPr>
              <a:t> </a:t>
            </a:r>
            <a:r>
              <a:rPr lang="en-US" sz="2400" dirty="0">
                <a:latin typeface="Arial" panose="020B0604020202020204" pitchFamily="34" charset="0"/>
                <a:cs typeface="Arial" panose="020B0604020202020204" pitchFamily="34" charset="0"/>
                <a:sym typeface="Wingdings" pitchFamily="2" charset="2"/>
              </a:rPr>
              <a:t>Communication’</a:t>
            </a:r>
          </a:p>
          <a:p>
            <a:r>
              <a:rPr lang="en-US" sz="2400" dirty="0">
                <a:latin typeface="Arial" panose="020B0604020202020204" pitchFamily="34" charset="0"/>
                <a:cs typeface="Arial" panose="020B0604020202020204" pitchFamily="34" charset="0"/>
              </a:rPr>
              <a:t> The Communications tab allows for selection of messaging settings &amp; selection of a COM Port</a:t>
            </a:r>
          </a:p>
        </p:txBody>
      </p:sp>
      <p:grpSp>
        <p:nvGrpSpPr>
          <p:cNvPr id="9" name="Group 8"/>
          <p:cNvGrpSpPr/>
          <p:nvPr/>
        </p:nvGrpSpPr>
        <p:grpSpPr>
          <a:xfrm>
            <a:off x="2045244" y="2667000"/>
            <a:ext cx="5955756" cy="3777589"/>
            <a:chOff x="2045244" y="2667000"/>
            <a:chExt cx="5955756" cy="377758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5244" y="3124200"/>
              <a:ext cx="5891711" cy="3320389"/>
            </a:xfrm>
            <a:prstGeom prst="rect">
              <a:avLst/>
            </a:prstGeom>
          </p:spPr>
        </p:pic>
        <p:cxnSp>
          <p:nvCxnSpPr>
            <p:cNvPr id="3" name="Straight Arrow Connector 2"/>
            <p:cNvCxnSpPr/>
            <p:nvPr/>
          </p:nvCxnSpPr>
          <p:spPr>
            <a:xfrm flipH="1">
              <a:off x="4724400" y="2667000"/>
              <a:ext cx="3276600" cy="1066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4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500" fill="hold"/>
                                        <p:tgtEl>
                                          <p:spTgt spid="8"/>
                                        </p:tgtEl>
                                        <p:attrNameLst>
                                          <p:attrName>ppt_x</p:attrName>
                                        </p:attrNameLst>
                                      </p:cBhvr>
                                      <p:tavLst>
                                        <p:tav tm="0">
                                          <p:val>
                                            <p:strVal val="#ppt_x"/>
                                          </p:val>
                                        </p:tav>
                                        <p:tav tm="100000">
                                          <p:val>
                                            <p:strVal val="#ppt_x"/>
                                          </p:val>
                                        </p:tav>
                                      </p:tavLst>
                                    </p:anim>
                                    <p:anim calcmode="lin" valueType="num">
                                      <p:cBhvr additive="base">
                                        <p:cTn id="1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0"/>
            <a:ext cx="8686801" cy="990600"/>
          </a:xfrm>
        </p:spPr>
        <p:txBody>
          <a:bodyPr>
            <a:normAutofit/>
          </a:bodyPr>
          <a:lstStyle/>
          <a:p>
            <a:r>
              <a:rPr lang="en-US" sz="3600" dirty="0">
                <a:solidFill>
                  <a:srgbClr val="0070C0"/>
                </a:solidFill>
                <a:latin typeface="Arial Rounded MT Bold"/>
              </a:rPr>
              <a:t>Determining Current COM Port</a:t>
            </a:r>
          </a:p>
        </p:txBody>
      </p:sp>
      <p:sp>
        <p:nvSpPr>
          <p:cNvPr id="5" name="Content Placeholder 2"/>
          <p:cNvSpPr txBox="1">
            <a:spLocks/>
          </p:cNvSpPr>
          <p:nvPr/>
        </p:nvSpPr>
        <p:spPr>
          <a:xfrm>
            <a:off x="1219200" y="914400"/>
            <a:ext cx="7620000" cy="2456733"/>
          </a:xfrm>
          <a:prstGeom prst="rect">
            <a:avLst/>
          </a:prstGeom>
        </p:spPr>
        <p:txBody>
          <a:bodyPr/>
          <a:lstStyle>
            <a:lvl1pPr marL="342900" indent="-342900" algn="l" defTabSz="914400" rtl="0" eaLnBrk="1" latinLnBrk="0" hangingPunct="1">
              <a:spcBef>
                <a:spcPct val="20000"/>
              </a:spcBef>
              <a:buFontTx/>
              <a:buBlip>
                <a:blip r:embed="rId3"/>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Selecting the correct COM port is required for any serial connection</a:t>
            </a:r>
          </a:p>
          <a:p>
            <a:r>
              <a:rPr lang="en-US" sz="2800" dirty="0"/>
              <a:t>Open the Device Manager through the Control Panel or search programs </a:t>
            </a:r>
            <a:r>
              <a:rPr lang="en-US" sz="2800"/>
              <a:t>for </a:t>
            </a:r>
            <a:r>
              <a:rPr lang="en-US" sz="2800" b="1"/>
              <a:t>‘</a:t>
            </a:r>
            <a:r>
              <a:rPr lang="en-US" sz="2400" b="1" i="1"/>
              <a:t>device manager</a:t>
            </a:r>
            <a:r>
              <a:rPr lang="en-US" sz="2400" i="1"/>
              <a:t>’</a:t>
            </a:r>
            <a:endParaRPr lang="en-US" sz="2400" i="1" dirty="0"/>
          </a:p>
          <a:p>
            <a:r>
              <a:rPr lang="en-US" sz="2800" dirty="0"/>
              <a:t>Find the port number of the connected serial port</a:t>
            </a:r>
          </a:p>
          <a:p>
            <a:endParaRPr lang="en-US"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0278" r="43472" b="58656"/>
          <a:stretch/>
        </p:blipFill>
        <p:spPr>
          <a:xfrm>
            <a:off x="3048000" y="3186630"/>
            <a:ext cx="4872263" cy="3124201"/>
          </a:xfrm>
          <a:prstGeom prst="rect">
            <a:avLst/>
          </a:prstGeom>
        </p:spPr>
      </p:pic>
      <p:pic>
        <p:nvPicPr>
          <p:cNvPr id="3" name="Picture 2">
            <a:extLst>
              <a:ext uri="{FF2B5EF4-FFF2-40B4-BE49-F238E27FC236}">
                <a16:creationId xmlns:a16="http://schemas.microsoft.com/office/drawing/2014/main" id="{B6EA98F2-7E84-4C68-9EDD-BF91AC8BF7F5}"/>
              </a:ext>
            </a:extLst>
          </p:cNvPr>
          <p:cNvPicPr>
            <a:picLocks noChangeAspect="1"/>
          </p:cNvPicPr>
          <p:nvPr/>
        </p:nvPicPr>
        <p:blipFill>
          <a:blip r:embed="rId5"/>
          <a:stretch>
            <a:fillRect/>
          </a:stretch>
        </p:blipFill>
        <p:spPr>
          <a:xfrm>
            <a:off x="98052" y="3738843"/>
            <a:ext cx="3371850" cy="3038475"/>
          </a:xfrm>
          <a:prstGeom prst="rect">
            <a:avLst/>
          </a:prstGeom>
        </p:spPr>
      </p:pic>
    </p:spTree>
    <p:extLst>
      <p:ext uri="{BB962C8B-B14F-4D97-AF65-F5344CB8AC3E}">
        <p14:creationId xmlns:p14="http://schemas.microsoft.com/office/powerpoint/2010/main" val="155249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833FFDD-2DD3-4A4B-A6A2-37222D762B3B}"/>
              </a:ext>
            </a:extLst>
          </p:cNvPr>
          <p:cNvPicPr>
            <a:picLocks noChangeAspect="1"/>
          </p:cNvPicPr>
          <p:nvPr/>
        </p:nvPicPr>
        <p:blipFill>
          <a:blip r:embed="rId2"/>
          <a:stretch>
            <a:fillRect/>
          </a:stretch>
        </p:blipFill>
        <p:spPr>
          <a:xfrm>
            <a:off x="635391" y="1558661"/>
            <a:ext cx="5208689" cy="3429000"/>
          </a:xfrm>
          <a:prstGeom prst="rect">
            <a:avLst/>
          </a:prstGeom>
        </p:spPr>
      </p:pic>
      <p:pic>
        <p:nvPicPr>
          <p:cNvPr id="12" name="Picture 11">
            <a:extLst>
              <a:ext uri="{FF2B5EF4-FFF2-40B4-BE49-F238E27FC236}">
                <a16:creationId xmlns:a16="http://schemas.microsoft.com/office/drawing/2014/main" id="{848B3CBF-AC61-4295-B583-A0B7A7D5A7CF}"/>
              </a:ext>
            </a:extLst>
          </p:cNvPr>
          <p:cNvPicPr>
            <a:picLocks noChangeAspect="1"/>
          </p:cNvPicPr>
          <p:nvPr/>
        </p:nvPicPr>
        <p:blipFill>
          <a:blip r:embed="rId3"/>
          <a:stretch>
            <a:fillRect/>
          </a:stretch>
        </p:blipFill>
        <p:spPr>
          <a:xfrm>
            <a:off x="3399820" y="2596073"/>
            <a:ext cx="5486400" cy="3294597"/>
          </a:xfrm>
          <a:prstGeom prst="rect">
            <a:avLst/>
          </a:prstGeom>
        </p:spPr>
      </p:pic>
      <p:sp>
        <p:nvSpPr>
          <p:cNvPr id="4" name="Title 1"/>
          <p:cNvSpPr>
            <a:spLocks noGrp="1"/>
          </p:cNvSpPr>
          <p:nvPr>
            <p:ph type="title"/>
          </p:nvPr>
        </p:nvSpPr>
        <p:spPr>
          <a:xfrm>
            <a:off x="473336" y="43270"/>
            <a:ext cx="8197327" cy="838200"/>
          </a:xfrm>
        </p:spPr>
        <p:txBody>
          <a:bodyPr>
            <a:normAutofit/>
          </a:bodyPr>
          <a:lstStyle/>
          <a:p>
            <a:r>
              <a:rPr lang="en-US" sz="3600" dirty="0">
                <a:solidFill>
                  <a:srgbClr val="0070C0"/>
                </a:solidFill>
                <a:latin typeface="Arial Rounded MT Bold"/>
              </a:rPr>
              <a:t>General Options Setup</a:t>
            </a:r>
          </a:p>
        </p:txBody>
      </p:sp>
      <p:sp>
        <p:nvSpPr>
          <p:cNvPr id="5" name="Content Placeholder 2"/>
          <p:cNvSpPr txBox="1">
            <a:spLocks/>
          </p:cNvSpPr>
          <p:nvPr/>
        </p:nvSpPr>
        <p:spPr>
          <a:xfrm>
            <a:off x="982362" y="1035069"/>
            <a:ext cx="7391400" cy="412732"/>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2800" dirty="0"/>
              <a:t>General Options tab</a:t>
            </a:r>
          </a:p>
          <a:p>
            <a:endParaRPr lang="en-US" sz="2800" dirty="0"/>
          </a:p>
          <a:p>
            <a:endParaRPr lang="en-US" dirty="0"/>
          </a:p>
        </p:txBody>
      </p:sp>
      <p:sp>
        <p:nvSpPr>
          <p:cNvPr id="2" name="Rectangle 1"/>
          <p:cNvSpPr/>
          <p:nvPr/>
        </p:nvSpPr>
        <p:spPr>
          <a:xfrm>
            <a:off x="838200" y="1981200"/>
            <a:ext cx="990600" cy="1884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42924" y="3260467"/>
            <a:ext cx="3162741" cy="338554"/>
            <a:chOff x="442924" y="3260467"/>
            <a:chExt cx="3162741" cy="338554"/>
          </a:xfrm>
        </p:grpSpPr>
        <p:sp>
          <p:nvSpPr>
            <p:cNvPr id="3" name="TextBox 2"/>
            <p:cNvSpPr txBox="1"/>
            <p:nvPr/>
          </p:nvSpPr>
          <p:spPr>
            <a:xfrm>
              <a:off x="442924" y="3260467"/>
              <a:ext cx="2438400" cy="338554"/>
            </a:xfrm>
            <a:prstGeom prst="rect">
              <a:avLst/>
            </a:prstGeom>
            <a:solidFill>
              <a:schemeClr val="bg1"/>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Show/ Hide Keypad</a:t>
              </a:r>
            </a:p>
          </p:txBody>
        </p:sp>
        <p:cxnSp>
          <p:nvCxnSpPr>
            <p:cNvPr id="11" name="Straight Arrow Connector 10"/>
            <p:cNvCxnSpPr>
              <a:stCxn id="3" idx="3"/>
            </p:cNvCxnSpPr>
            <p:nvPr/>
          </p:nvCxnSpPr>
          <p:spPr>
            <a:xfrm flipV="1">
              <a:off x="2881324" y="3260467"/>
              <a:ext cx="724341" cy="1692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42924" y="4114800"/>
            <a:ext cx="3138476" cy="426422"/>
            <a:chOff x="442924" y="4114800"/>
            <a:chExt cx="3138476" cy="426422"/>
          </a:xfrm>
        </p:grpSpPr>
        <p:sp>
          <p:nvSpPr>
            <p:cNvPr id="9" name="TextBox 8"/>
            <p:cNvSpPr txBox="1"/>
            <p:nvPr/>
          </p:nvSpPr>
          <p:spPr>
            <a:xfrm>
              <a:off x="442924" y="4202668"/>
              <a:ext cx="2514600" cy="338554"/>
            </a:xfrm>
            <a:prstGeom prst="rect">
              <a:avLst/>
            </a:prstGeom>
            <a:solidFill>
              <a:schemeClr val="bg1"/>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Default Workspace</a:t>
              </a:r>
            </a:p>
          </p:txBody>
        </p:sp>
        <p:cxnSp>
          <p:nvCxnSpPr>
            <p:cNvPr id="13" name="Straight Arrow Connector 12"/>
            <p:cNvCxnSpPr>
              <a:stCxn id="9" idx="3"/>
            </p:cNvCxnSpPr>
            <p:nvPr/>
          </p:nvCxnSpPr>
          <p:spPr>
            <a:xfrm flipV="1">
              <a:off x="2957524" y="4114800"/>
              <a:ext cx="623876" cy="2571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589488" y="2042636"/>
            <a:ext cx="2028039" cy="1005364"/>
            <a:chOff x="6589488" y="2042636"/>
            <a:chExt cx="2028039" cy="1005364"/>
          </a:xfrm>
        </p:grpSpPr>
        <p:sp>
          <p:nvSpPr>
            <p:cNvPr id="14" name="TextBox 13"/>
            <p:cNvSpPr txBox="1"/>
            <p:nvPr/>
          </p:nvSpPr>
          <p:spPr>
            <a:xfrm>
              <a:off x="6589488" y="2042636"/>
              <a:ext cx="2028039" cy="338554"/>
            </a:xfrm>
            <a:prstGeom prst="rect">
              <a:avLst/>
            </a:prstGeom>
            <a:solidFill>
              <a:schemeClr val="bg1"/>
            </a:solidFill>
            <a:ln>
              <a:solidFill>
                <a:schemeClr val="tx1"/>
              </a:solidFill>
            </a:ln>
          </p:spPr>
          <p:txBody>
            <a:bodyPr wrap="square" rtlCol="0">
              <a:spAutoFit/>
            </a:bodyPr>
            <a:lstStyle/>
            <a:p>
              <a:r>
                <a:rPr lang="en-US" sz="1600">
                  <a:latin typeface="Arial" panose="020B0604020202020204" pitchFamily="34" charset="0"/>
                  <a:cs typeface="Arial" panose="020B0604020202020204" pitchFamily="34" charset="0"/>
                </a:rPr>
                <a:t>Exception Popups</a:t>
              </a:r>
            </a:p>
          </p:txBody>
        </p:sp>
        <p:cxnSp>
          <p:nvCxnSpPr>
            <p:cNvPr id="15" name="Straight Arrow Connector 14"/>
            <p:cNvCxnSpPr>
              <a:stCxn id="14" idx="2"/>
            </p:cNvCxnSpPr>
            <p:nvPr/>
          </p:nvCxnSpPr>
          <p:spPr>
            <a:xfrm>
              <a:off x="7603508" y="2381190"/>
              <a:ext cx="0" cy="66681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453198" y="4495800"/>
            <a:ext cx="3128202" cy="567154"/>
            <a:chOff x="453198" y="4495800"/>
            <a:chExt cx="3128202" cy="567154"/>
          </a:xfrm>
        </p:grpSpPr>
        <p:sp>
          <p:nvSpPr>
            <p:cNvPr id="16" name="TextBox 15"/>
            <p:cNvSpPr txBox="1"/>
            <p:nvPr/>
          </p:nvSpPr>
          <p:spPr>
            <a:xfrm>
              <a:off x="453198" y="4724400"/>
              <a:ext cx="2514600" cy="338554"/>
            </a:xfrm>
            <a:prstGeom prst="rect">
              <a:avLst/>
            </a:prstGeom>
            <a:solidFill>
              <a:schemeClr val="bg1"/>
            </a:solidFill>
            <a:ln>
              <a:solidFill>
                <a:schemeClr val="tx1"/>
              </a:solidFill>
            </a:ln>
          </p:spPr>
          <p:txBody>
            <a:bodyPr wrap="square" rtlCol="0">
              <a:spAutoFit/>
            </a:bodyPr>
            <a:lstStyle/>
            <a:p>
              <a:r>
                <a:rPr lang="en-US" sz="1600">
                  <a:latin typeface="Arial" panose="020B0604020202020204" pitchFamily="34" charset="0"/>
                  <a:cs typeface="Arial" panose="020B0604020202020204" pitchFamily="34" charset="0"/>
                </a:rPr>
                <a:t>Authorization Timer</a:t>
              </a:r>
            </a:p>
          </p:txBody>
        </p:sp>
        <p:cxnSp>
          <p:nvCxnSpPr>
            <p:cNvPr id="18" name="Straight Arrow Connector 17"/>
            <p:cNvCxnSpPr/>
            <p:nvPr/>
          </p:nvCxnSpPr>
          <p:spPr>
            <a:xfrm flipV="1">
              <a:off x="2967798" y="4495800"/>
              <a:ext cx="613602" cy="3919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500230" y="5620685"/>
            <a:ext cx="3235194" cy="826532"/>
            <a:chOff x="384747" y="5486400"/>
            <a:chExt cx="3235194" cy="826532"/>
          </a:xfrm>
        </p:grpSpPr>
        <p:sp>
          <p:nvSpPr>
            <p:cNvPr id="19" name="TextBox 18"/>
            <p:cNvSpPr txBox="1"/>
            <p:nvPr/>
          </p:nvSpPr>
          <p:spPr>
            <a:xfrm>
              <a:off x="384747" y="5943600"/>
              <a:ext cx="2202305" cy="369332"/>
            </a:xfrm>
            <a:prstGeom prst="rect">
              <a:avLst/>
            </a:prstGeom>
            <a:solidFill>
              <a:schemeClr val="bg1"/>
            </a:solidFill>
            <a:ln>
              <a:solidFill>
                <a:schemeClr val="tx1"/>
              </a:solidFill>
            </a:ln>
          </p:spPr>
          <p:txBody>
            <a:bodyPr wrap="square" rtlCol="0">
              <a:spAutoFit/>
            </a:bodyPr>
            <a:lstStyle/>
            <a:p>
              <a:r>
                <a:rPr lang="en-US" dirty="0">
                  <a:latin typeface="Arial" panose="020B0604020202020204" pitchFamily="34" charset="0"/>
                  <a:cs typeface="Arial" panose="020B0604020202020204" pitchFamily="34" charset="0"/>
                </a:rPr>
                <a:t>Save any Changes</a:t>
              </a:r>
            </a:p>
          </p:txBody>
        </p:sp>
        <p:cxnSp>
          <p:nvCxnSpPr>
            <p:cNvPr id="20" name="Straight Arrow Connector 19"/>
            <p:cNvCxnSpPr/>
            <p:nvPr/>
          </p:nvCxnSpPr>
          <p:spPr>
            <a:xfrm flipV="1">
              <a:off x="2514600" y="5486400"/>
              <a:ext cx="1105341"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450630" y="3629799"/>
            <a:ext cx="3138476" cy="426422"/>
            <a:chOff x="442924" y="4114800"/>
            <a:chExt cx="3138476" cy="426422"/>
          </a:xfrm>
        </p:grpSpPr>
        <p:sp>
          <p:nvSpPr>
            <p:cNvPr id="24" name="TextBox 23"/>
            <p:cNvSpPr txBox="1"/>
            <p:nvPr/>
          </p:nvSpPr>
          <p:spPr>
            <a:xfrm>
              <a:off x="442924" y="4202668"/>
              <a:ext cx="2818832" cy="338554"/>
            </a:xfrm>
            <a:prstGeom prst="rect">
              <a:avLst/>
            </a:prstGeom>
            <a:solidFill>
              <a:schemeClr val="bg1"/>
            </a:solidFill>
            <a:ln>
              <a:solidFill>
                <a:schemeClr val="tx1"/>
              </a:solidFill>
            </a:ln>
          </p:spPr>
          <p:txBody>
            <a:bodyPr wrap="square" rtlCol="0">
              <a:spAutoFit/>
            </a:bodyPr>
            <a:lstStyle/>
            <a:p>
              <a:r>
                <a:rPr lang="en-US" sz="1600" dirty="0">
                  <a:latin typeface="Arial" panose="020B0604020202020204" pitchFamily="34" charset="0"/>
                  <a:cs typeface="Arial" panose="020B0604020202020204" pitchFamily="34" charset="0"/>
                </a:rPr>
                <a:t>Inactivity Shutdown Timer</a:t>
              </a:r>
            </a:p>
          </p:txBody>
        </p:sp>
        <p:cxnSp>
          <p:nvCxnSpPr>
            <p:cNvPr id="25" name="Straight Arrow Connector 24"/>
            <p:cNvCxnSpPr>
              <a:stCxn id="24" idx="3"/>
            </p:cNvCxnSpPr>
            <p:nvPr/>
          </p:nvCxnSpPr>
          <p:spPr>
            <a:xfrm flipV="1">
              <a:off x="3261756" y="4114800"/>
              <a:ext cx="319644" cy="2571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7115961" y="3717458"/>
            <a:ext cx="1799439" cy="673902"/>
            <a:chOff x="7115961" y="3717458"/>
            <a:chExt cx="1799439" cy="673902"/>
          </a:xfrm>
        </p:grpSpPr>
        <p:sp>
          <p:nvSpPr>
            <p:cNvPr id="29" name="TextBox 28"/>
            <p:cNvSpPr txBox="1"/>
            <p:nvPr/>
          </p:nvSpPr>
          <p:spPr>
            <a:xfrm>
              <a:off x="7115961" y="4052806"/>
              <a:ext cx="1799439" cy="338554"/>
            </a:xfrm>
            <a:prstGeom prst="rect">
              <a:avLst/>
            </a:prstGeom>
            <a:solidFill>
              <a:schemeClr val="bg1"/>
            </a:solidFill>
            <a:ln>
              <a:solidFill>
                <a:schemeClr val="tx1"/>
              </a:solidFill>
            </a:ln>
          </p:spPr>
          <p:txBody>
            <a:bodyPr wrap="square" rtlCol="0">
              <a:spAutoFit/>
            </a:bodyPr>
            <a:lstStyle/>
            <a:p>
              <a:r>
                <a:rPr lang="en-US" sz="1600">
                  <a:latin typeface="Arial" panose="020B0604020202020204" pitchFamily="34" charset="0"/>
                  <a:cs typeface="Arial" panose="020B0604020202020204" pitchFamily="34" charset="0"/>
                </a:rPr>
                <a:t>Turbo Download</a:t>
              </a:r>
            </a:p>
          </p:txBody>
        </p:sp>
        <p:cxnSp>
          <p:nvCxnSpPr>
            <p:cNvPr id="30" name="Straight Arrow Connector 29"/>
            <p:cNvCxnSpPr/>
            <p:nvPr/>
          </p:nvCxnSpPr>
          <p:spPr>
            <a:xfrm flipH="1" flipV="1">
              <a:off x="7732426" y="3717458"/>
              <a:ext cx="397554" cy="3353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4B9D9090-EB1D-4F14-A20C-228C903D6F86}"/>
              </a:ext>
            </a:extLst>
          </p:cNvPr>
          <p:cNvPicPr>
            <a:picLocks noChangeAspect="1"/>
          </p:cNvPicPr>
          <p:nvPr/>
        </p:nvPicPr>
        <p:blipFill>
          <a:blip r:embed="rId5"/>
          <a:stretch>
            <a:fillRect/>
          </a:stretch>
        </p:blipFill>
        <p:spPr>
          <a:xfrm>
            <a:off x="2671620" y="1597997"/>
            <a:ext cx="2847975" cy="1114425"/>
          </a:xfrm>
          <a:prstGeom prst="rect">
            <a:avLst/>
          </a:prstGeom>
        </p:spPr>
      </p:pic>
      <p:pic>
        <p:nvPicPr>
          <p:cNvPr id="8" name="Picture 7">
            <a:extLst>
              <a:ext uri="{FF2B5EF4-FFF2-40B4-BE49-F238E27FC236}">
                <a16:creationId xmlns:a16="http://schemas.microsoft.com/office/drawing/2014/main" id="{BC092C01-0116-4B5F-BF6E-FF0851D07689}"/>
              </a:ext>
            </a:extLst>
          </p:cNvPr>
          <p:cNvPicPr>
            <a:picLocks noChangeAspect="1"/>
          </p:cNvPicPr>
          <p:nvPr/>
        </p:nvPicPr>
        <p:blipFill>
          <a:blip r:embed="rId6">
            <a:alphaModFix/>
          </a:blip>
          <a:stretch>
            <a:fillRect/>
          </a:stretch>
        </p:blipFill>
        <p:spPr>
          <a:xfrm>
            <a:off x="5704962" y="1571625"/>
            <a:ext cx="2857500" cy="2952750"/>
          </a:xfrm>
          <a:prstGeom prst="rect">
            <a:avLst/>
          </a:prstGeom>
        </p:spPr>
      </p:pic>
      <p:pic>
        <p:nvPicPr>
          <p:cNvPr id="17" name="Picture 16">
            <a:extLst>
              <a:ext uri="{FF2B5EF4-FFF2-40B4-BE49-F238E27FC236}">
                <a16:creationId xmlns:a16="http://schemas.microsoft.com/office/drawing/2014/main" id="{3923F0E1-8779-4AAF-842E-191A6ADB36EB}"/>
              </a:ext>
            </a:extLst>
          </p:cNvPr>
          <p:cNvPicPr>
            <a:picLocks noChangeAspect="1"/>
          </p:cNvPicPr>
          <p:nvPr/>
        </p:nvPicPr>
        <p:blipFill>
          <a:blip r:embed="rId7"/>
          <a:stretch>
            <a:fillRect/>
          </a:stretch>
        </p:blipFill>
        <p:spPr>
          <a:xfrm>
            <a:off x="6564255" y="3686158"/>
            <a:ext cx="451348" cy="838217"/>
          </a:xfrm>
          <a:prstGeom prst="rect">
            <a:avLst/>
          </a:prstGeom>
        </p:spPr>
      </p:pic>
      <p:pic>
        <p:nvPicPr>
          <p:cNvPr id="37" name="Picture 36">
            <a:extLst>
              <a:ext uri="{FF2B5EF4-FFF2-40B4-BE49-F238E27FC236}">
                <a16:creationId xmlns:a16="http://schemas.microsoft.com/office/drawing/2014/main" id="{AB679183-846D-4127-8047-2DD850D7E5A3}"/>
              </a:ext>
            </a:extLst>
          </p:cNvPr>
          <p:cNvPicPr>
            <a:picLocks noChangeAspect="1"/>
          </p:cNvPicPr>
          <p:nvPr/>
        </p:nvPicPr>
        <p:blipFill>
          <a:blip r:embed="rId7"/>
          <a:stretch>
            <a:fillRect/>
          </a:stretch>
        </p:blipFill>
        <p:spPr>
          <a:xfrm>
            <a:off x="6508240" y="4576277"/>
            <a:ext cx="451348" cy="838217"/>
          </a:xfrm>
          <a:prstGeom prst="rect">
            <a:avLst/>
          </a:prstGeom>
        </p:spPr>
      </p:pic>
      <p:sp>
        <p:nvSpPr>
          <p:cNvPr id="38" name="Rectangle: Rounded Corners 37">
            <a:extLst>
              <a:ext uri="{FF2B5EF4-FFF2-40B4-BE49-F238E27FC236}">
                <a16:creationId xmlns:a16="http://schemas.microsoft.com/office/drawing/2014/main" id="{C12916D9-C879-463E-9912-9F4A4FCBEF80}"/>
              </a:ext>
            </a:extLst>
          </p:cNvPr>
          <p:cNvSpPr/>
          <p:nvPr/>
        </p:nvSpPr>
        <p:spPr>
          <a:xfrm>
            <a:off x="4467863" y="822194"/>
            <a:ext cx="1237099"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HIDE</a:t>
            </a:r>
          </a:p>
          <a:p>
            <a:pPr algn="ctr"/>
            <a:r>
              <a:rPr lang="en-US" dirty="0">
                <a:solidFill>
                  <a:schemeClr val="tx1"/>
                </a:solidFill>
              </a:rPr>
              <a:t>KEYPAD</a:t>
            </a:r>
          </a:p>
        </p:txBody>
      </p:sp>
      <p:cxnSp>
        <p:nvCxnSpPr>
          <p:cNvPr id="39" name="Straight Arrow Connector 38">
            <a:extLst>
              <a:ext uri="{FF2B5EF4-FFF2-40B4-BE49-F238E27FC236}">
                <a16:creationId xmlns:a16="http://schemas.microsoft.com/office/drawing/2014/main" id="{B9E6D3A4-FDB8-4246-A4E7-19C9C69D4A79}"/>
              </a:ext>
            </a:extLst>
          </p:cNvPr>
          <p:cNvCxnSpPr>
            <a:cxnSpLocks/>
          </p:cNvCxnSpPr>
          <p:nvPr/>
        </p:nvCxnSpPr>
        <p:spPr>
          <a:xfrm flipH="1">
            <a:off x="4984787" y="1393694"/>
            <a:ext cx="101625" cy="26670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4F340C65-651E-4289-B2ED-C5D92FB9FB01}"/>
              </a:ext>
            </a:extLst>
          </p:cNvPr>
          <p:cNvSpPr/>
          <p:nvPr/>
        </p:nvSpPr>
        <p:spPr>
          <a:xfrm>
            <a:off x="7254913" y="822589"/>
            <a:ext cx="1237099" cy="571500"/>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SHOW</a:t>
            </a:r>
          </a:p>
          <a:p>
            <a:pPr algn="ctr"/>
            <a:r>
              <a:rPr lang="en-US" dirty="0">
                <a:solidFill>
                  <a:schemeClr val="tx1"/>
                </a:solidFill>
              </a:rPr>
              <a:t>KEYPAD</a:t>
            </a:r>
          </a:p>
        </p:txBody>
      </p:sp>
      <p:cxnSp>
        <p:nvCxnSpPr>
          <p:cNvPr id="41" name="Straight Arrow Connector 40">
            <a:extLst>
              <a:ext uri="{FF2B5EF4-FFF2-40B4-BE49-F238E27FC236}">
                <a16:creationId xmlns:a16="http://schemas.microsoft.com/office/drawing/2014/main" id="{7083BEB0-47F0-4613-8661-7AFF1DC95123}"/>
              </a:ext>
            </a:extLst>
          </p:cNvPr>
          <p:cNvCxnSpPr>
            <a:cxnSpLocks/>
          </p:cNvCxnSpPr>
          <p:nvPr/>
        </p:nvCxnSpPr>
        <p:spPr>
          <a:xfrm flipH="1">
            <a:off x="7804259" y="1394089"/>
            <a:ext cx="69203" cy="26630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72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500" fill="hold"/>
                                        <p:tgtEl>
                                          <p:spTgt spid="36"/>
                                        </p:tgtEl>
                                        <p:attrNameLst>
                                          <p:attrName>ppt_x</p:attrName>
                                        </p:attrNameLst>
                                      </p:cBhvr>
                                      <p:tavLst>
                                        <p:tav tm="0">
                                          <p:val>
                                            <p:strVal val="#ppt_x"/>
                                          </p:val>
                                        </p:tav>
                                        <p:tav tm="100000">
                                          <p:val>
                                            <p:strVal val="#ppt_x"/>
                                          </p:val>
                                        </p:tav>
                                      </p:tavLst>
                                    </p:anim>
                                    <p:anim calcmode="lin" valueType="num">
                                      <p:cBhvr additive="base">
                                        <p:cTn id="2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34" presetID="14" presetClass="entr" presetSubtype="1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40" presetID="14" presetClass="entr" presetSubtype="1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43" presetID="14" presetClass="entr" presetSubtype="1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randombar(horizontal)">
                                      <p:cBhvr>
                                        <p:cTn id="45"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par>
                                <p:cTn id="46" presetID="14" presetClass="entr" presetSubtype="1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randombar(horizontal)">
                                      <p:cBhvr>
                                        <p:cTn id="48" dur="500"/>
                                        <p:tgtEl>
                                          <p:spTgt spid="41"/>
                                        </p:tgtEl>
                                      </p:cBhvr>
                                    </p:animEffec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ppt_x"/>
                                          </p:val>
                                        </p:tav>
                                        <p:tav tm="100000">
                                          <p:val>
                                            <p:strVal val="#ppt_x"/>
                                          </p:val>
                                        </p:tav>
                                      </p:tavLst>
                                    </p:anim>
                                    <p:anim calcmode="lin" valueType="num">
                                      <p:cBhvr additive="base">
                                        <p:cTn id="54" dur="500" fill="hold"/>
                                        <p:tgtEl>
                                          <p:spTgt spid="23"/>
                                        </p:tgtEl>
                                        <p:attrNameLst>
                                          <p:attrName>ppt_y</p:attrName>
                                        </p:attrNameLst>
                                      </p:cBhvr>
                                      <p:tavLst>
                                        <p:tav tm="0">
                                          <p:val>
                                            <p:strVal val="1+#ppt_h/2"/>
                                          </p:val>
                                        </p:tav>
                                        <p:tav tm="100000">
                                          <p:val>
                                            <p:strVal val="#ppt_y"/>
                                          </p:val>
                                        </p:tav>
                                      </p:tavLst>
                                    </p:anim>
                                  </p:childTnLst>
                                </p:cTn>
                              </p:par>
                              <p:par>
                                <p:cTn id="55" presetID="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500" fill="hold"/>
                                        <p:tgtEl>
                                          <p:spTgt spid="35"/>
                                        </p:tgtEl>
                                        <p:attrNameLst>
                                          <p:attrName>ppt_x</p:attrName>
                                        </p:attrNameLst>
                                      </p:cBhvr>
                                      <p:tavLst>
                                        <p:tav tm="0">
                                          <p:val>
                                            <p:strVal val="#ppt_x"/>
                                          </p:val>
                                        </p:tav>
                                        <p:tav tm="100000">
                                          <p:val>
                                            <p:strVal val="#ppt_x"/>
                                          </p:val>
                                        </p:tav>
                                      </p:tavLst>
                                    </p:anim>
                                    <p:anim calcmode="lin" valueType="num">
                                      <p:cBhvr additive="base">
                                        <p:cTn id="68" dur="500" fill="hold"/>
                                        <p:tgtEl>
                                          <p:spTgt spid="35"/>
                                        </p:tgtEl>
                                        <p:attrNameLst>
                                          <p:attrName>ppt_y</p:attrName>
                                        </p:attrNameLst>
                                      </p:cBhvr>
                                      <p:tavLst>
                                        <p:tav tm="0">
                                          <p:val>
                                            <p:strVal val="1+#ppt_h/2"/>
                                          </p:val>
                                        </p:tav>
                                        <p:tav tm="100000">
                                          <p:val>
                                            <p:strVal val="#ppt_y"/>
                                          </p:val>
                                        </p:tav>
                                      </p:tavLst>
                                    </p:anim>
                                  </p:childTnLst>
                                </p:cTn>
                              </p:par>
                              <p:par>
                                <p:cTn id="69" presetID="1"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8" grpId="0" animBg="1"/>
      <p:bldP spid="40" grpId="0" animBg="1"/>
    </p:bldLst>
  </p:timing>
</p:sld>
</file>

<file path=ppt/theme/theme1.xml><?xml version="1.0" encoding="utf-8"?>
<a:theme xmlns:a="http://schemas.openxmlformats.org/drawingml/2006/main" name="MC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MCS THEME</Template>
  <TotalTime>8569</TotalTime>
  <Words>3414</Words>
  <Application>Microsoft Office PowerPoint</Application>
  <PresentationFormat>On-screen Show (4:3)</PresentationFormat>
  <Paragraphs>499</Paragraphs>
  <Slides>65</Slides>
  <Notes>22</Notes>
  <HiddenSlides>5</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65</vt:i4>
      </vt:variant>
    </vt:vector>
  </HeadingPairs>
  <TitlesOfParts>
    <vt:vector size="74" baseType="lpstr">
      <vt:lpstr>Arial</vt:lpstr>
      <vt:lpstr>Arial Black</vt:lpstr>
      <vt:lpstr>Arial Narrow</vt:lpstr>
      <vt:lpstr>Arial Rounded MT Bold</vt:lpstr>
      <vt:lpstr>Calibri</vt:lpstr>
      <vt:lpstr>Tahoma</vt:lpstr>
      <vt:lpstr>Wingdings</vt:lpstr>
      <vt:lpstr>MCS THEME</vt:lpstr>
      <vt:lpstr>1_Custom Design</vt:lpstr>
      <vt:lpstr>PowerPoint Presentation</vt:lpstr>
      <vt:lpstr>Overview</vt:lpstr>
      <vt:lpstr>Intro to MCS Connect</vt:lpstr>
      <vt:lpstr>Connection Types</vt:lpstr>
      <vt:lpstr>Serial or Ethernet Connections</vt:lpstr>
      <vt:lpstr>Local &amp; Remote Connections</vt:lpstr>
      <vt:lpstr>Communication Setup</vt:lpstr>
      <vt:lpstr>Determining Current COM Port</vt:lpstr>
      <vt:lpstr>General Options Setup</vt:lpstr>
      <vt:lpstr>PowerPoint Presentation</vt:lpstr>
      <vt:lpstr>PowerPoint Presentation</vt:lpstr>
      <vt:lpstr>Extended History Setup</vt:lpstr>
      <vt:lpstr>Alarm Alerts Setup</vt:lpstr>
      <vt:lpstr>Alarm Alerts (cont)</vt:lpstr>
      <vt:lpstr>Alarm Alerts (cont) Gmail Account Setup</vt:lpstr>
      <vt:lpstr>Diagnostic Save Setup</vt:lpstr>
      <vt:lpstr>Device Tabs</vt:lpstr>
      <vt:lpstr>Menu Bar</vt:lpstr>
      <vt:lpstr>Authorization</vt:lpstr>
      <vt:lpstr>Workspaces</vt:lpstr>
      <vt:lpstr>PowerPoint Presentation</vt:lpstr>
      <vt:lpstr>Workspaces Adjusting frames</vt:lpstr>
      <vt:lpstr>Transmit / Receive Config</vt:lpstr>
      <vt:lpstr>Load Firmware</vt:lpstr>
      <vt:lpstr>Frames</vt:lpstr>
      <vt:lpstr>PowerPoint Presentation</vt:lpstr>
      <vt:lpstr>Relay Outputs Frame</vt:lpstr>
      <vt:lpstr>Analog Outputs Frame</vt:lpstr>
      <vt:lpstr>Sensor Inputs Frame</vt:lpstr>
      <vt:lpstr>Information Frame</vt:lpstr>
      <vt:lpstr>Schedule Frame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Graphics</vt:lpstr>
      <vt:lpstr>PowerPoint Presentation</vt:lpstr>
      <vt:lpstr>PowerPoint Presentation</vt:lpstr>
      <vt:lpstr>Setpoints Frame</vt:lpstr>
      <vt:lpstr>PowerPoint Presentation</vt:lpstr>
      <vt:lpstr>PowerPoint Presentation</vt:lpstr>
      <vt:lpstr>System Status Frame</vt:lpstr>
      <vt:lpstr>Boiler Status Frame</vt:lpstr>
      <vt:lpstr>Heat Status Frame</vt:lpstr>
      <vt:lpstr>Unit Status Frame</vt:lpstr>
      <vt:lpstr>PowerPoint Presentation</vt:lpstr>
      <vt:lpstr>PowerPoint Presentation</vt:lpstr>
      <vt:lpstr>Print to File</vt:lpstr>
      <vt:lpstr>Print to File Example</vt:lpstr>
      <vt:lpstr>Alarm Info Prints</vt:lpstr>
      <vt:lpstr>Alarm Info Print Example</vt:lpstr>
      <vt:lpstr>PowerPoint Presentation</vt:lpstr>
      <vt:lpstr>Graphs ‘STATIC’</vt:lpstr>
      <vt:lpstr>PowerPoint Presentation</vt:lpstr>
      <vt:lpstr>Graphs – ‘LIVE’</vt:lpstr>
      <vt:lpstr>PowerPoint Presentation</vt:lpstr>
      <vt:lpstr>PowerPoint Presentation</vt:lpstr>
      <vt:lpstr>PowerPoint Presentation</vt:lpstr>
      <vt:lpstr>PowerPoint Presentation</vt:lpstr>
      <vt:lpstr>PowerPoint Presentation</vt:lpstr>
      <vt:lpstr>Troubleshooting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dc:creator>
  <cp:lastModifiedBy>Donald Walterick</cp:lastModifiedBy>
  <cp:revision>417</cp:revision>
  <cp:lastPrinted>2018-01-26T21:15:44Z</cp:lastPrinted>
  <dcterms:created xsi:type="dcterms:W3CDTF">2013-01-03T15:01:33Z</dcterms:created>
  <dcterms:modified xsi:type="dcterms:W3CDTF">2020-01-07T13:26:39Z</dcterms:modified>
</cp:coreProperties>
</file>