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1" r:id="rId2"/>
  </p:sldMasterIdLst>
  <p:notesMasterIdLst>
    <p:notesMasterId r:id="rId54"/>
  </p:notesMasterIdLst>
  <p:sldIdLst>
    <p:sldId id="259" r:id="rId3"/>
    <p:sldId id="262" r:id="rId4"/>
    <p:sldId id="308" r:id="rId5"/>
    <p:sldId id="272" r:id="rId6"/>
    <p:sldId id="339" r:id="rId7"/>
    <p:sldId id="263" r:id="rId8"/>
    <p:sldId id="265" r:id="rId9"/>
    <p:sldId id="266" r:id="rId10"/>
    <p:sldId id="276" r:id="rId11"/>
    <p:sldId id="277" r:id="rId12"/>
    <p:sldId id="278" r:id="rId13"/>
    <p:sldId id="274" r:id="rId14"/>
    <p:sldId id="338" r:id="rId15"/>
    <p:sldId id="342" r:id="rId16"/>
    <p:sldId id="337" r:id="rId17"/>
    <p:sldId id="340" r:id="rId18"/>
    <p:sldId id="297" r:id="rId19"/>
    <p:sldId id="294" r:id="rId20"/>
    <p:sldId id="295" r:id="rId21"/>
    <p:sldId id="331" r:id="rId22"/>
    <p:sldId id="296" r:id="rId23"/>
    <p:sldId id="330" r:id="rId24"/>
    <p:sldId id="291" r:id="rId25"/>
    <p:sldId id="305" r:id="rId26"/>
    <p:sldId id="329" r:id="rId27"/>
    <p:sldId id="290" r:id="rId28"/>
    <p:sldId id="304" r:id="rId29"/>
    <p:sldId id="292" r:id="rId30"/>
    <p:sldId id="298" r:id="rId31"/>
    <p:sldId id="293" r:id="rId32"/>
    <p:sldId id="289" r:id="rId33"/>
    <p:sldId id="334" r:id="rId34"/>
    <p:sldId id="335" r:id="rId35"/>
    <p:sldId id="336" r:id="rId36"/>
    <p:sldId id="332" r:id="rId37"/>
    <p:sldId id="307" r:id="rId38"/>
    <p:sldId id="282" r:id="rId39"/>
    <p:sldId id="345" r:id="rId40"/>
    <p:sldId id="310" r:id="rId41"/>
    <p:sldId id="300" r:id="rId42"/>
    <p:sldId id="301" r:id="rId43"/>
    <p:sldId id="302" r:id="rId44"/>
    <p:sldId id="319" r:id="rId45"/>
    <p:sldId id="321" r:id="rId46"/>
    <p:sldId id="320" r:id="rId47"/>
    <p:sldId id="306" r:id="rId48"/>
    <p:sldId id="323" r:id="rId49"/>
    <p:sldId id="343" r:id="rId50"/>
    <p:sldId id="344" r:id="rId51"/>
    <p:sldId id="341" r:id="rId52"/>
    <p:sldId id="267" r:id="rId5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744" userDrawn="1">
          <p15:clr>
            <a:srgbClr val="A4A3A4"/>
          </p15:clr>
        </p15:guide>
        <p15:guide id="2"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8B8"/>
    <a:srgbClr val="F8FBF7"/>
    <a:srgbClr val="C5C5C5"/>
    <a:srgbClr val="F8FCF8"/>
    <a:srgbClr val="FFFFFF"/>
    <a:srgbClr val="2459A9"/>
    <a:srgbClr val="F6F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99" d="100"/>
          <a:sy n="99" d="100"/>
        </p:scale>
        <p:origin x="1080" y="72"/>
      </p:cViewPr>
      <p:guideLst>
        <p:guide orient="horz" pos="3744"/>
        <p:guide pos="288"/>
      </p:guideLst>
    </p:cSldViewPr>
  </p:slideViewPr>
  <p:notesTextViewPr>
    <p:cViewPr>
      <p:scale>
        <a:sx n="3" d="2"/>
        <a:sy n="3" d="2"/>
      </p:scale>
      <p:origin x="0" y="0"/>
    </p:cViewPr>
  </p:notesTextViewPr>
  <p:sorterViewPr>
    <p:cViewPr>
      <p:scale>
        <a:sx n="56" d="100"/>
        <a:sy n="56" d="100"/>
      </p:scale>
      <p:origin x="0" y="1229"/>
    </p:cViewPr>
  </p:sorterViewPr>
  <p:gridSpacing cx="57607" cy="57607"/>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4" tIns="46588" rIns="93174" bIns="46588"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4" tIns="46588" rIns="93174" bIns="46588" rtlCol="0"/>
          <a:lstStyle>
            <a:lvl1pPr algn="r" fontAlgn="auto">
              <a:spcBef>
                <a:spcPts val="0"/>
              </a:spcBef>
              <a:spcAft>
                <a:spcPts val="0"/>
              </a:spcAft>
              <a:defRPr sz="1200">
                <a:latin typeface="+mn-lt"/>
                <a:cs typeface="+mn-cs"/>
              </a:defRPr>
            </a:lvl1pPr>
          </a:lstStyle>
          <a:p>
            <a:pPr>
              <a:defRPr/>
            </a:pPr>
            <a:fld id="{BEE7D05F-A0F6-471F-83BA-247D778B553A}" type="datetimeFigureOut">
              <a:rPr lang="en-US"/>
              <a:pPr>
                <a:defRPr/>
              </a:pPr>
              <a:t>2/24/2022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4" tIns="46588" rIns="93174" bIns="46588"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4" tIns="46588" rIns="93174" bIns="4658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4" tIns="46588" rIns="93174" bIns="46588"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4" tIns="46588" rIns="93174" bIns="46588" rtlCol="0" anchor="b"/>
          <a:lstStyle>
            <a:lvl1pPr algn="r" fontAlgn="auto">
              <a:spcBef>
                <a:spcPts val="0"/>
              </a:spcBef>
              <a:spcAft>
                <a:spcPts val="0"/>
              </a:spcAft>
              <a:defRPr sz="1200">
                <a:latin typeface="+mn-lt"/>
                <a:cs typeface="+mn-cs"/>
              </a:defRPr>
            </a:lvl1pPr>
          </a:lstStyle>
          <a:p>
            <a:pPr>
              <a:defRPr/>
            </a:pPr>
            <a:fld id="{61E8AADF-0BEE-4F37-BE51-493FA5204F20}" type="slidenum">
              <a:rPr lang="en-US"/>
              <a:pPr>
                <a:defRPr/>
              </a:pPr>
              <a:t>‹#›</a:t>
            </a:fld>
            <a:endParaRPr lang="en-US" dirty="0"/>
          </a:p>
        </p:txBody>
      </p:sp>
    </p:spTree>
    <p:extLst>
      <p:ext uri="{BB962C8B-B14F-4D97-AF65-F5344CB8AC3E}">
        <p14:creationId xmlns:p14="http://schemas.microsoft.com/office/powerpoint/2010/main" val="3532981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First Touchscreens were introduced, MCS-TOUCH-PC 10.2 and MCS-TOUCH-PC15, operating system, Windows XP.</a:t>
            </a:r>
          </a:p>
          <a:p>
            <a:pPr eaLnBrk="1" hangingPunct="1">
              <a:spcBef>
                <a:spcPct val="0"/>
              </a:spcBef>
            </a:pPr>
            <a:r>
              <a:rPr lang="en-US" altLang="en-US" dirty="0"/>
              <a:t>In 2014, the operating system was changed to LINUS operating  system.</a:t>
            </a:r>
          </a:p>
        </p:txBody>
      </p:sp>
      <p:sp>
        <p:nvSpPr>
          <p:cNvPr id="45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70505136-F517-4AC6-A498-9F85DE417862}" type="slidenum">
              <a:rPr lang="en-US" altLang="en-US" smtClean="0">
                <a:latin typeface="Calibri" pitchFamily="34" charset="0"/>
              </a:rPr>
              <a:pPr fontAlgn="base">
                <a:spcBef>
                  <a:spcPct val="0"/>
                </a:spcBef>
                <a:spcAft>
                  <a:spcPct val="0"/>
                </a:spcAft>
                <a:defRPr/>
              </a:pPr>
              <a:t>2</a:t>
            </a:fld>
            <a:endParaRPr lang="en-US" altLang="en-US" dirty="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folders and subfolders (Bookmarks) found on your touchscreen.</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21</a:t>
            </a:fld>
            <a:endParaRPr lang="en-US" dirty="0"/>
          </a:p>
        </p:txBody>
      </p:sp>
    </p:spTree>
    <p:extLst>
      <p:ext uri="{BB962C8B-B14F-4D97-AF65-F5344CB8AC3E}">
        <p14:creationId xmlns:p14="http://schemas.microsoft.com/office/powerpoint/2010/main" val="2565163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notice in the upper right corner of the touchscreen, at the main menu it will show whether the touchscreen is LOCKED or UNLOCKED.</a:t>
            </a:r>
          </a:p>
          <a:p>
            <a:r>
              <a:rPr lang="en-US" dirty="0"/>
              <a:t>If the touchscreen is set in full screen mode, you will need to exit to the main menu to see if it is locked or unlocked.</a:t>
            </a:r>
          </a:p>
          <a:p>
            <a:r>
              <a:rPr lang="en-US" dirty="0"/>
              <a:t>Also, at the main menu, you can see the current version number for the operating system. Again, if you don’t unlock the touchscreen, changes you make will not be saved.</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23</a:t>
            </a:fld>
            <a:endParaRPr lang="en-US" dirty="0"/>
          </a:p>
        </p:txBody>
      </p:sp>
    </p:spTree>
    <p:extLst>
      <p:ext uri="{BB962C8B-B14F-4D97-AF65-F5344CB8AC3E}">
        <p14:creationId xmlns:p14="http://schemas.microsoft.com/office/powerpoint/2010/main" val="4131842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double click the ‘Lock Memory’ or ‘Unlock Memory, the screen will ask you to execute the script and restart the touchscreen.</a:t>
            </a:r>
          </a:p>
          <a:p>
            <a:r>
              <a:rPr lang="en-US" dirty="0"/>
              <a:t>Depending on how your ‘Autoexec file’ is set, you will either re-boot to the status screen or to your ‘Graphics Screen’.</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24</a:t>
            </a:fld>
            <a:endParaRPr lang="en-US" dirty="0"/>
          </a:p>
        </p:txBody>
      </p:sp>
    </p:spTree>
    <p:extLst>
      <p:ext uri="{BB962C8B-B14F-4D97-AF65-F5344CB8AC3E}">
        <p14:creationId xmlns:p14="http://schemas.microsoft.com/office/powerpoint/2010/main" val="1737871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25</a:t>
            </a:fld>
            <a:endParaRPr lang="en-US" dirty="0"/>
          </a:p>
        </p:txBody>
      </p:sp>
    </p:spTree>
    <p:extLst>
      <p:ext uri="{BB962C8B-B14F-4D97-AF65-F5344CB8AC3E}">
        <p14:creationId xmlns:p14="http://schemas.microsoft.com/office/powerpoint/2010/main" val="317755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Click on the MCS-TOOLS to find the ‘UTILITIES’ where the NETWORK CONNECTIONS sub folder is located.</a:t>
            </a:r>
          </a:p>
          <a:p>
            <a:endParaRPr lang="en-US" dirty="0"/>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26</a:t>
            </a:fld>
            <a:endParaRPr lang="en-US" dirty="0"/>
          </a:p>
        </p:txBody>
      </p:sp>
    </p:spTree>
    <p:extLst>
      <p:ext uri="{BB962C8B-B14F-4D97-AF65-F5344CB8AC3E}">
        <p14:creationId xmlns:p14="http://schemas.microsoft.com/office/powerpoint/2010/main" val="895317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after making changes, you save the changes. If your finished making changes, LOCK THE TOUCHSCREEN  to ensure changes are saved to memory.</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31</a:t>
            </a:fld>
            <a:endParaRPr lang="en-US" dirty="0"/>
          </a:p>
        </p:txBody>
      </p:sp>
    </p:spTree>
    <p:extLst>
      <p:ext uri="{BB962C8B-B14F-4D97-AF65-F5344CB8AC3E}">
        <p14:creationId xmlns:p14="http://schemas.microsoft.com/office/powerpoint/2010/main" val="3271262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Touchscreen must be ‘UNLOCKED’ and than ‘RELOCKED’  to save the changes.</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34</a:t>
            </a:fld>
            <a:endParaRPr lang="en-US" dirty="0"/>
          </a:p>
        </p:txBody>
      </p:sp>
    </p:spTree>
    <p:extLst>
      <p:ext uri="{BB962C8B-B14F-4D97-AF65-F5344CB8AC3E}">
        <p14:creationId xmlns:p14="http://schemas.microsoft.com/office/powerpoint/2010/main" val="2413016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ClrTx/>
              <a:buSzTx/>
              <a:buFont typeface="Arial" pitchFamily="34" charset="0"/>
              <a:buChar char="•"/>
            </a:pPr>
            <a:r>
              <a:rPr lang="en-US" altLang="en-US" sz="1200" dirty="0" err="1"/>
              <a:t>Autostart</a:t>
            </a:r>
            <a:r>
              <a:rPr lang="en-US" altLang="en-US" sz="1200" dirty="0"/>
              <a:t> boot config file runs in background to start MCS-CONNECT</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36</a:t>
            </a:fld>
            <a:endParaRPr lang="en-US" dirty="0"/>
          </a:p>
        </p:txBody>
      </p:sp>
    </p:spTree>
    <p:extLst>
      <p:ext uri="{BB962C8B-B14F-4D97-AF65-F5344CB8AC3E}">
        <p14:creationId xmlns:p14="http://schemas.microsoft.com/office/powerpoint/2010/main" val="3000442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that if you need to change something in the </a:t>
            </a:r>
            <a:r>
              <a:rPr lang="en-US" dirty="0" err="1"/>
              <a:t>Autostart</a:t>
            </a:r>
            <a:r>
              <a:rPr lang="en-US" dirty="0"/>
              <a:t> file that you make a backup of MCS-CONNECT in case your changes are not made correctly.</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37</a:t>
            </a:fld>
            <a:endParaRPr lang="en-US" dirty="0"/>
          </a:p>
        </p:txBody>
      </p:sp>
    </p:spTree>
    <p:extLst>
      <p:ext uri="{BB962C8B-B14F-4D97-AF65-F5344CB8AC3E}">
        <p14:creationId xmlns:p14="http://schemas.microsoft.com/office/powerpoint/2010/main" val="2372795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that if you need to change something in the </a:t>
            </a:r>
            <a:r>
              <a:rPr lang="en-US" dirty="0" err="1"/>
              <a:t>Autostart</a:t>
            </a:r>
            <a:r>
              <a:rPr lang="en-US" dirty="0"/>
              <a:t> file that you make a backup of MCS-CONNECT in case your changes are not made correctly.</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38</a:t>
            </a:fld>
            <a:endParaRPr lang="en-US" dirty="0"/>
          </a:p>
        </p:txBody>
      </p:sp>
    </p:spTree>
    <p:extLst>
      <p:ext uri="{BB962C8B-B14F-4D97-AF65-F5344CB8AC3E}">
        <p14:creationId xmlns:p14="http://schemas.microsoft.com/office/powerpoint/2010/main" val="56188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MCS-TOUCH-10.1 footprint helps the technician see the status and graphics better than the 7” touch. It can still be mounted in the small enclosures.</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3</a:t>
            </a:fld>
            <a:endParaRPr lang="en-US" dirty="0"/>
          </a:p>
        </p:txBody>
      </p:sp>
    </p:spTree>
    <p:extLst>
      <p:ext uri="{BB962C8B-B14F-4D97-AF65-F5344CB8AC3E}">
        <p14:creationId xmlns:p14="http://schemas.microsoft.com/office/powerpoint/2010/main" val="4009283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very important, when calibrating your touchscreen, make sure you do not touch any other part of the screen as you touch one of the nine points.</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41</a:t>
            </a:fld>
            <a:endParaRPr lang="en-US" dirty="0"/>
          </a:p>
        </p:txBody>
      </p:sp>
    </p:spTree>
    <p:extLst>
      <p:ext uri="{BB962C8B-B14F-4D97-AF65-F5344CB8AC3E}">
        <p14:creationId xmlns:p14="http://schemas.microsoft.com/office/powerpoint/2010/main" val="1368892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touchscreen must be unlocked prion to calibrating the touchscreen and than relocked to save the changes made.</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42</a:t>
            </a:fld>
            <a:endParaRPr lang="en-US" dirty="0"/>
          </a:p>
        </p:txBody>
      </p:sp>
    </p:spTree>
    <p:extLst>
      <p:ext uri="{BB962C8B-B14F-4D97-AF65-F5344CB8AC3E}">
        <p14:creationId xmlns:p14="http://schemas.microsoft.com/office/powerpoint/2010/main" val="1880394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48</a:t>
            </a:fld>
            <a:endParaRPr lang="en-US" dirty="0"/>
          </a:p>
        </p:txBody>
      </p:sp>
    </p:spTree>
    <p:extLst>
      <p:ext uri="{BB962C8B-B14F-4D97-AF65-F5344CB8AC3E}">
        <p14:creationId xmlns:p14="http://schemas.microsoft.com/office/powerpoint/2010/main" val="2383713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MCS-TOUCH 15.4 is our most popular touchscreen. Remember all touchscreens, 7”, 10.1 and 15.4 all have the same memory and resolution. </a:t>
            </a:r>
          </a:p>
          <a:p>
            <a:r>
              <a:rPr lang="en-US" dirty="0"/>
              <a:t>All are built using the gasket for an environment seal for a NEMA 4 rating. </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4</a:t>
            </a:fld>
            <a:endParaRPr lang="en-US" dirty="0"/>
          </a:p>
        </p:txBody>
      </p:sp>
    </p:spTree>
    <p:extLst>
      <p:ext uri="{BB962C8B-B14F-4D97-AF65-F5344CB8AC3E}">
        <p14:creationId xmlns:p14="http://schemas.microsoft.com/office/powerpoint/2010/main" val="132692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is using in a wet environment or outdoors, the touchscreen should be installed in a NEMA4 enclosure. </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6</a:t>
            </a:fld>
            <a:endParaRPr lang="en-US" dirty="0"/>
          </a:p>
        </p:txBody>
      </p:sp>
    </p:spTree>
    <p:extLst>
      <p:ext uri="{BB962C8B-B14F-4D97-AF65-F5344CB8AC3E}">
        <p14:creationId xmlns:p14="http://schemas.microsoft.com/office/powerpoint/2010/main" val="344501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9</a:t>
            </a:fld>
            <a:endParaRPr lang="en-US" dirty="0"/>
          </a:p>
        </p:txBody>
      </p:sp>
    </p:spTree>
    <p:extLst>
      <p:ext uri="{BB962C8B-B14F-4D97-AF65-F5344CB8AC3E}">
        <p14:creationId xmlns:p14="http://schemas.microsoft.com/office/powerpoint/2010/main" val="3100378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13</a:t>
            </a:fld>
            <a:endParaRPr lang="en-US" dirty="0"/>
          </a:p>
        </p:txBody>
      </p:sp>
    </p:spTree>
    <p:extLst>
      <p:ext uri="{BB962C8B-B14F-4D97-AF65-F5344CB8AC3E}">
        <p14:creationId xmlns:p14="http://schemas.microsoft.com/office/powerpoint/2010/main" val="2636758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MCS Tools/ Utilities  is where you can find the files to make changes to NETWORK connections, date and time, etc.</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17</a:t>
            </a:fld>
            <a:endParaRPr lang="en-US" dirty="0"/>
          </a:p>
        </p:txBody>
      </p:sp>
    </p:spTree>
    <p:extLst>
      <p:ext uri="{BB962C8B-B14F-4D97-AF65-F5344CB8AC3E}">
        <p14:creationId xmlns:p14="http://schemas.microsoft.com/office/powerpoint/2010/main" val="3836657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get to the on screen Keyboard from the front menu screen or from the MCS-Tools / Utilities folder at the bookmark folder.</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18</a:t>
            </a:fld>
            <a:endParaRPr lang="en-US" dirty="0"/>
          </a:p>
        </p:txBody>
      </p:sp>
    </p:spTree>
    <p:extLst>
      <p:ext uri="{BB962C8B-B14F-4D97-AF65-F5344CB8AC3E}">
        <p14:creationId xmlns:p14="http://schemas.microsoft.com/office/powerpoint/2010/main" val="157115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using on board Keypad. We recommend to purchase a mini Bluetooth Keypad which makes it much easier to get around the touchscreen.</a:t>
            </a:r>
          </a:p>
          <a:p>
            <a:r>
              <a:rPr lang="en-US" dirty="0"/>
              <a:t>The onboard keypad is provided in case you don’t have your own portable keypad. The onboard keypad sits in your way, on top of the screen, it makes it difficult to enter adjustments, but it’s there if you need it.</a:t>
            </a:r>
          </a:p>
        </p:txBody>
      </p:sp>
      <p:sp>
        <p:nvSpPr>
          <p:cNvPr id="4" name="Slide Number Placeholder 3"/>
          <p:cNvSpPr>
            <a:spLocks noGrp="1"/>
          </p:cNvSpPr>
          <p:nvPr>
            <p:ph type="sldNum" sz="quarter" idx="5"/>
          </p:nvPr>
        </p:nvSpPr>
        <p:spPr/>
        <p:txBody>
          <a:bodyPr/>
          <a:lstStyle/>
          <a:p>
            <a:pPr>
              <a:defRPr/>
            </a:pPr>
            <a:fld id="{61E8AADF-0BEE-4F37-BE51-493FA5204F20}" type="slidenum">
              <a:rPr lang="en-US" smtClean="0"/>
              <a:pPr>
                <a:defRPr/>
              </a:pPr>
              <a:t>19</a:t>
            </a:fld>
            <a:endParaRPr lang="en-US" dirty="0"/>
          </a:p>
        </p:txBody>
      </p:sp>
    </p:spTree>
    <p:extLst>
      <p:ext uri="{BB962C8B-B14F-4D97-AF65-F5344CB8AC3E}">
        <p14:creationId xmlns:p14="http://schemas.microsoft.com/office/powerpoint/2010/main" val="289459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08080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47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2344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76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8379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147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8" name="Subtitle 5"/>
          <p:cNvSpPr>
            <a:spLocks noGrp="1"/>
          </p:cNvSpPr>
          <p:nvPr>
            <p:ph type="subTitle" idx="1"/>
          </p:nvPr>
        </p:nvSpPr>
        <p:spPr>
          <a:xfrm>
            <a:off x="1371600" y="5260514"/>
            <a:ext cx="6400800" cy="1142104"/>
          </a:xfrm>
        </p:spPr>
        <p:txBody>
          <a:bodyPr>
            <a:normAutofit fontScale="92500" lnSpcReduction="10000"/>
          </a:bodyPr>
          <a:lstStyle>
            <a:lvl1pPr marL="0" indent="0">
              <a:buNone/>
              <a:defRPr sz="2200"/>
            </a:lvl1pPr>
          </a:lstStyle>
          <a:p>
            <a:r>
              <a:rPr lang="en-US"/>
              <a:t>Click to edit Master subtitle style</a:t>
            </a:r>
            <a:endParaRPr lang="en-US" dirty="0"/>
          </a:p>
        </p:txBody>
      </p:sp>
    </p:spTree>
    <p:extLst>
      <p:ext uri="{BB962C8B-B14F-4D97-AF65-F5344CB8AC3E}">
        <p14:creationId xmlns:p14="http://schemas.microsoft.com/office/powerpoint/2010/main" val="1472623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39750" y="5445125"/>
            <a:ext cx="4838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r>
              <a:rPr lang="en-US" altLang="en-US" dirty="0"/>
              <a:t>5580 Enterprise Pkwy.</a:t>
            </a:r>
          </a:p>
          <a:p>
            <a:pPr>
              <a:defRPr/>
            </a:pPr>
            <a:r>
              <a:rPr lang="en-US" altLang="en-US" dirty="0"/>
              <a:t>Fort Myers, FL 33905</a:t>
            </a:r>
          </a:p>
          <a:p>
            <a:pPr>
              <a:defRPr/>
            </a:pPr>
            <a:r>
              <a:rPr lang="en-US" altLang="en-US" dirty="0"/>
              <a:t>Office: 239-694-0089</a:t>
            </a:r>
          </a:p>
          <a:p>
            <a:pPr>
              <a:defRPr/>
            </a:pPr>
            <a:r>
              <a:rPr lang="en-US" altLang="en-US" dirty="0"/>
              <a:t>Fax: 239-694-0031</a:t>
            </a:r>
          </a:p>
        </p:txBody>
      </p:sp>
      <p:sp>
        <p:nvSpPr>
          <p:cNvPr id="3" name="TextBox 2"/>
          <p:cNvSpPr txBox="1">
            <a:spLocks noChangeArrowheads="1"/>
          </p:cNvSpPr>
          <p:nvPr/>
        </p:nvSpPr>
        <p:spPr bwMode="auto">
          <a:xfrm>
            <a:off x="6184900" y="6251575"/>
            <a:ext cx="287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defRPr/>
            </a:pPr>
            <a:r>
              <a:rPr lang="en-US" altLang="en-US" dirty="0"/>
              <a:t>www.mcscontrols.com</a:t>
            </a:r>
          </a:p>
        </p:txBody>
      </p:sp>
      <p:sp>
        <p:nvSpPr>
          <p:cNvPr id="4" name="TextBox 3"/>
          <p:cNvSpPr txBox="1">
            <a:spLocks noChangeArrowheads="1"/>
          </p:cNvSpPr>
          <p:nvPr/>
        </p:nvSpPr>
        <p:spPr bwMode="auto">
          <a:xfrm>
            <a:off x="577850" y="2643188"/>
            <a:ext cx="8026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Geneva" pitchFamily="126" charset="-128"/>
              </a:defRPr>
            </a:lvl1pPr>
            <a:lvl2pPr marL="742950" indent="-285750">
              <a:spcBef>
                <a:spcPct val="20000"/>
              </a:spcBef>
              <a:buFont typeface="Arial" pitchFamily="34" charset="0"/>
              <a:buChar char="–"/>
              <a:defRPr sz="2800">
                <a:solidFill>
                  <a:schemeClr val="tx1"/>
                </a:solidFill>
                <a:latin typeface="Calibri" pitchFamily="34" charset="0"/>
                <a:ea typeface="Geneva" pitchFamily="126" charset="-128"/>
              </a:defRPr>
            </a:lvl2pPr>
            <a:lvl3pPr marL="1143000" indent="-228600">
              <a:spcBef>
                <a:spcPct val="20000"/>
              </a:spcBef>
              <a:buFont typeface="Arial" pitchFamily="34" charset="0"/>
              <a:buChar char="•"/>
              <a:defRPr sz="2400">
                <a:solidFill>
                  <a:schemeClr val="tx1"/>
                </a:solidFill>
                <a:latin typeface="Calibri" pitchFamily="34" charset="0"/>
                <a:ea typeface="Geneva" pitchFamily="126" charset="-128"/>
              </a:defRPr>
            </a:lvl3pPr>
            <a:lvl4pPr marL="1600200" indent="-228600">
              <a:spcBef>
                <a:spcPct val="20000"/>
              </a:spcBef>
              <a:buFont typeface="Arial" pitchFamily="34" charset="0"/>
              <a:buChar char="–"/>
              <a:defRPr sz="2000">
                <a:solidFill>
                  <a:schemeClr val="tx1"/>
                </a:solidFill>
                <a:latin typeface="Calibri" pitchFamily="34" charset="0"/>
                <a:ea typeface="Geneva" pitchFamily="126" charset="-128"/>
              </a:defRPr>
            </a:lvl4pPr>
            <a:lvl5pPr marL="2057400" indent="-228600">
              <a:spcBef>
                <a:spcPct val="20000"/>
              </a:spcBef>
              <a:buFont typeface="Arial" pitchFamily="34" charset="0"/>
              <a:buChar char="»"/>
              <a:defRPr sz="2000">
                <a:solidFill>
                  <a:schemeClr val="tx1"/>
                </a:solidFill>
                <a:latin typeface="Calibri" pitchFamily="34" charset="0"/>
                <a:ea typeface="Geneva" pitchFamily="126"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6"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6"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6"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6" charset="-128"/>
              </a:defRPr>
            </a:lvl9pPr>
          </a:lstStyle>
          <a:p>
            <a:pPr algn="ctr" fontAlgn="auto">
              <a:spcBef>
                <a:spcPct val="0"/>
              </a:spcBef>
              <a:spcAft>
                <a:spcPts val="0"/>
              </a:spcAft>
              <a:buFontTx/>
              <a:buNone/>
              <a:defRPr/>
            </a:pPr>
            <a:r>
              <a:rPr lang="en-US" altLang="en-US" sz="2400" dirty="0">
                <a:solidFill>
                  <a:srgbClr val="005BBB"/>
                </a:solidFill>
                <a:latin typeface="Arial Rounded MT Bold" pitchFamily="34" charset="0"/>
                <a:cs typeface="+mn-cs"/>
              </a:rPr>
              <a:t>For additional information please visit our website www.mcscontrols.com </a:t>
            </a:r>
          </a:p>
          <a:p>
            <a:pPr fontAlgn="auto">
              <a:spcBef>
                <a:spcPct val="0"/>
              </a:spcBef>
              <a:spcAft>
                <a:spcPts val="0"/>
              </a:spcAft>
              <a:buFontTx/>
              <a:buNone/>
              <a:defRPr/>
            </a:pPr>
            <a:endParaRPr lang="en-US" altLang="en-US" sz="2400" dirty="0">
              <a:solidFill>
                <a:srgbClr val="005BBB"/>
              </a:solidFill>
              <a:latin typeface="Arial Rounded MT Bold" pitchFamily="34" charset="0"/>
              <a:cs typeface="+mn-cs"/>
            </a:endParaRPr>
          </a:p>
          <a:p>
            <a:pPr algn="ctr" fontAlgn="auto">
              <a:spcBef>
                <a:spcPct val="0"/>
              </a:spcBef>
              <a:spcAft>
                <a:spcPts val="0"/>
              </a:spcAft>
              <a:buFontTx/>
              <a:buNone/>
              <a:defRPr/>
            </a:pPr>
            <a:r>
              <a:rPr lang="en-US" altLang="en-US" sz="2400" dirty="0">
                <a:solidFill>
                  <a:srgbClr val="005BBB"/>
                </a:solidFill>
                <a:latin typeface="Arial Rounded MT Bold" pitchFamily="34" charset="0"/>
                <a:cs typeface="+mn-cs"/>
              </a:rPr>
              <a:t>Or call MCS at 239-694-0089</a:t>
            </a:r>
          </a:p>
        </p:txBody>
      </p:sp>
    </p:spTree>
    <p:extLst>
      <p:ext uri="{BB962C8B-B14F-4D97-AF65-F5344CB8AC3E}">
        <p14:creationId xmlns:p14="http://schemas.microsoft.com/office/powerpoint/2010/main" val="152048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38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8" name="Subtitle 5"/>
          <p:cNvSpPr>
            <a:spLocks noGrp="1"/>
          </p:cNvSpPr>
          <p:nvPr>
            <p:ph type="subTitle" idx="1"/>
          </p:nvPr>
        </p:nvSpPr>
        <p:spPr>
          <a:xfrm>
            <a:off x="1371600" y="5260514"/>
            <a:ext cx="6400800" cy="1142104"/>
          </a:xfrm>
        </p:spPr>
        <p:txBody>
          <a:bodyPr>
            <a:normAutofit fontScale="92500" lnSpcReduction="10000"/>
          </a:bodyPr>
          <a:lstStyle>
            <a:lvl1pPr marL="0" indent="0">
              <a:buNone/>
              <a:defRPr sz="2200"/>
            </a:lvl1pPr>
          </a:lstStyle>
          <a:p>
            <a:r>
              <a:rPr lang="en-US"/>
              <a:t>Click to edit Master subtitle style</a:t>
            </a:r>
            <a:endParaRPr lang="en-US" dirty="0"/>
          </a:p>
        </p:txBody>
      </p:sp>
    </p:spTree>
    <p:extLst>
      <p:ext uri="{BB962C8B-B14F-4D97-AF65-F5344CB8AC3E}">
        <p14:creationId xmlns:p14="http://schemas.microsoft.com/office/powerpoint/2010/main" val="4049858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3"/>
          <p:cNvSpPr>
            <a:spLocks noGrp="1"/>
          </p:cNvSpPr>
          <p:nvPr>
            <p:ph type="dt" sz="half" idx="10"/>
          </p:nvPr>
        </p:nvSpPr>
        <p:spPr>
          <a:xfrm>
            <a:off x="6727825" y="6408738"/>
            <a:ext cx="1919288" cy="365125"/>
          </a:xfrm>
          <a:prstGeom prst="rect">
            <a:avLst/>
          </a:prstGeom>
        </p:spPr>
        <p:txBody>
          <a:bodyPr/>
          <a:lstStyle>
            <a:lvl1pPr fontAlgn="auto">
              <a:spcBef>
                <a:spcPts val="0"/>
              </a:spcBef>
              <a:spcAft>
                <a:spcPts val="0"/>
              </a:spcAft>
              <a:defRPr>
                <a:latin typeface="+mn-lt"/>
                <a:cs typeface="+mn-cs"/>
              </a:defRPr>
            </a:lvl1pPr>
            <a:extLst/>
          </a:lstStyle>
          <a:p>
            <a:pPr>
              <a:defRPr/>
            </a:pPr>
            <a:fld id="{70CD913A-A7C2-44CA-AC76-F87938493698}" type="datetimeFigureOut">
              <a:rPr lang="en-US"/>
              <a:pPr>
                <a:defRPr/>
              </a:pPr>
              <a:t>2/24/2022</a:t>
            </a:fld>
            <a:endParaRPr lang="en-US" dirty="0"/>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fontAlgn="auto">
              <a:spcBef>
                <a:spcPts val="0"/>
              </a:spcBef>
              <a:spcAft>
                <a:spcPts val="0"/>
              </a:spcAft>
              <a:defRPr>
                <a:latin typeface="+mn-lt"/>
                <a:cs typeface="+mn-cs"/>
              </a:defRPr>
            </a:lvl1pPr>
            <a:extLst/>
          </a:lstStyle>
          <a:p>
            <a:pPr>
              <a:defRPr/>
            </a:pPr>
            <a:endParaRPr lang="en-US"/>
          </a:p>
        </p:txBody>
      </p:sp>
      <p:sp>
        <p:nvSpPr>
          <p:cNvPr id="6" name="Slide Number Placeholder 5"/>
          <p:cNvSpPr>
            <a:spLocks noGrp="1"/>
          </p:cNvSpPr>
          <p:nvPr>
            <p:ph type="sldNum" sz="quarter" idx="12"/>
          </p:nvPr>
        </p:nvSpPr>
        <p:spPr>
          <a:xfrm>
            <a:off x="8647113" y="6408738"/>
            <a:ext cx="366712" cy="365125"/>
          </a:xfrm>
          <a:prstGeom prst="rect">
            <a:avLst/>
          </a:prstGeom>
        </p:spPr>
        <p:txBody>
          <a:bodyPr/>
          <a:lstStyle>
            <a:lvl1pPr fontAlgn="auto">
              <a:spcBef>
                <a:spcPts val="0"/>
              </a:spcBef>
              <a:spcAft>
                <a:spcPts val="0"/>
              </a:spcAft>
              <a:defRPr>
                <a:latin typeface="+mn-lt"/>
                <a:cs typeface="+mn-cs"/>
              </a:defRPr>
            </a:lvl1pPr>
            <a:extLst/>
          </a:lstStyle>
          <a:p>
            <a:pPr>
              <a:defRPr/>
            </a:pPr>
            <a:fld id="{3175854E-9CB9-440E-A2A3-86E180A013BE}" type="slidenum">
              <a:rPr lang="en-US"/>
              <a:pPr>
                <a:defRPr/>
              </a:pPr>
              <a:t>‹#›</a:t>
            </a:fld>
            <a:endParaRPr lang="en-US" dirty="0"/>
          </a:p>
        </p:txBody>
      </p:sp>
    </p:spTree>
    <p:extLst>
      <p:ext uri="{BB962C8B-B14F-4D97-AF65-F5344CB8AC3E}">
        <p14:creationId xmlns:p14="http://schemas.microsoft.com/office/powerpoint/2010/main" val="119581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4652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05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080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068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6"/>
          <p:cNvPicPr>
            <a:picLocks noChangeAspect="1"/>
          </p:cNvPicPr>
          <p:nvPr/>
        </p:nvPicPr>
        <p:blipFill>
          <a:blip r:embed="rId7" cstate="print">
            <a:extLst>
              <a:ext uri="{28A0092B-C50C-407E-A947-70E740481C1C}">
                <a14:useLocalDpi xmlns:a14="http://schemas.microsoft.com/office/drawing/2010/main" val="0"/>
              </a:ext>
            </a:extLst>
          </a:blip>
          <a:srcRect/>
          <a:stretch/>
        </p:blipFill>
        <p:spPr bwMode="auto">
          <a:xfrm>
            <a:off x="17535" y="5021053"/>
            <a:ext cx="9167877"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5" r:id="rId1"/>
    <p:sldLayoutId id="2147483766" r:id="rId2"/>
    <p:sldLayoutId id="2147483756" r:id="rId3"/>
    <p:sldLayoutId id="2147483767" r:id="rId4"/>
    <p:sldLayoutId id="2147483768"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Black" pitchFamily="34" charset="0"/>
        </a:defRPr>
      </a:lvl2pPr>
      <a:lvl3pPr algn="ctr" rtl="0" eaLnBrk="0" fontAlgn="base" hangingPunct="0">
        <a:spcBef>
          <a:spcPct val="0"/>
        </a:spcBef>
        <a:spcAft>
          <a:spcPct val="0"/>
        </a:spcAft>
        <a:defRPr sz="4400">
          <a:solidFill>
            <a:schemeClr val="tx1"/>
          </a:solidFill>
          <a:latin typeface="Arial Black" pitchFamily="34" charset="0"/>
        </a:defRPr>
      </a:lvl3pPr>
      <a:lvl4pPr algn="ctr" rtl="0" eaLnBrk="0" fontAlgn="base" hangingPunct="0">
        <a:spcBef>
          <a:spcPct val="0"/>
        </a:spcBef>
        <a:spcAft>
          <a:spcPct val="0"/>
        </a:spcAft>
        <a:defRPr sz="4400">
          <a:solidFill>
            <a:schemeClr val="tx1"/>
          </a:solidFill>
          <a:latin typeface="Arial Black" pitchFamily="34" charset="0"/>
        </a:defRPr>
      </a:lvl4pPr>
      <a:lvl5pPr algn="ctr" rtl="0" eaLnBrk="0" fontAlgn="base" hangingPunct="0">
        <a:spcBef>
          <a:spcPct val="0"/>
        </a:spcBef>
        <a:spcAft>
          <a:spcPct val="0"/>
        </a:spcAft>
        <a:defRPr sz="4400">
          <a:solidFill>
            <a:schemeClr val="tx1"/>
          </a:solidFill>
          <a:latin typeface="Arial Black" pitchFamily="34" charset="0"/>
        </a:defRPr>
      </a:lvl5pPr>
      <a:lvl6pPr marL="457200" algn="ctr" rtl="0" fontAlgn="base">
        <a:spcBef>
          <a:spcPct val="0"/>
        </a:spcBef>
        <a:spcAft>
          <a:spcPct val="0"/>
        </a:spcAft>
        <a:defRPr sz="4400">
          <a:solidFill>
            <a:schemeClr val="tx1"/>
          </a:solidFill>
          <a:latin typeface="Arial Black" pitchFamily="34" charset="0"/>
        </a:defRPr>
      </a:lvl6pPr>
      <a:lvl7pPr marL="914400" algn="ctr" rtl="0" fontAlgn="base">
        <a:spcBef>
          <a:spcPct val="0"/>
        </a:spcBef>
        <a:spcAft>
          <a:spcPct val="0"/>
        </a:spcAft>
        <a:defRPr sz="4400">
          <a:solidFill>
            <a:schemeClr val="tx1"/>
          </a:solidFill>
          <a:latin typeface="Arial Black" pitchFamily="34" charset="0"/>
        </a:defRPr>
      </a:lvl7pPr>
      <a:lvl8pPr marL="1371600" algn="ctr" rtl="0" fontAlgn="base">
        <a:spcBef>
          <a:spcPct val="0"/>
        </a:spcBef>
        <a:spcAft>
          <a:spcPct val="0"/>
        </a:spcAft>
        <a:defRPr sz="4400">
          <a:solidFill>
            <a:schemeClr val="tx1"/>
          </a:solidFill>
          <a:latin typeface="Arial Black" pitchFamily="34" charset="0"/>
        </a:defRPr>
      </a:lvl8pPr>
      <a:lvl9pPr marL="1828800" algn="ctr" rtl="0" fontAlgn="base">
        <a:spcBef>
          <a:spcPct val="0"/>
        </a:spcBef>
        <a:spcAft>
          <a:spcPct val="0"/>
        </a:spcAft>
        <a:defRPr sz="4400">
          <a:solidFill>
            <a:schemeClr val="tx1"/>
          </a:solidFill>
          <a:latin typeface="Arial Black" pitchFamily="34" charset="0"/>
        </a:defRPr>
      </a:lvl9pPr>
    </p:titleStyle>
    <p:bodyStyle>
      <a:lvl1pPr marL="342900" indent="-342900" algn="l" rtl="0" eaLnBrk="0" fontAlgn="base" hangingPunct="0">
        <a:spcBef>
          <a:spcPct val="20000"/>
        </a:spcBef>
        <a:spcAft>
          <a:spcPct val="0"/>
        </a:spcAft>
        <a:buClr>
          <a:srgbClr val="0070C0"/>
        </a:buClr>
        <a:buSzPct val="75000"/>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70C0"/>
        </a:buClr>
        <a:buSzPct val="75000"/>
        <a:buFont typeface="Wingdings"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2" name="Pictur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31763" y="5291138"/>
            <a:ext cx="554196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848600" y="6010275"/>
            <a:ext cx="122396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9" r:id="rId10"/>
  </p:sldLayoutIdLst>
  <p:txStyles>
    <p:titleStyle>
      <a:lvl1pPr algn="ctr" rtl="0" eaLnBrk="0" fontAlgn="base" hangingPunct="0">
        <a:spcBef>
          <a:spcPct val="0"/>
        </a:spcBef>
        <a:spcAft>
          <a:spcPct val="0"/>
        </a:spcAft>
        <a:defRPr sz="4000" b="1" kern="1200">
          <a:solidFill>
            <a:srgbClr val="FF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000" b="1">
          <a:solidFill>
            <a:srgbClr val="FF0000"/>
          </a:solidFill>
          <a:latin typeface="Arial" pitchFamily="34" charset="0"/>
          <a:cs typeface="Arial" pitchFamily="34" charset="0"/>
        </a:defRPr>
      </a:lvl2pPr>
      <a:lvl3pPr algn="ctr" rtl="0" eaLnBrk="0" fontAlgn="base" hangingPunct="0">
        <a:spcBef>
          <a:spcPct val="0"/>
        </a:spcBef>
        <a:spcAft>
          <a:spcPct val="0"/>
        </a:spcAft>
        <a:defRPr sz="4000" b="1">
          <a:solidFill>
            <a:srgbClr val="FF0000"/>
          </a:solidFill>
          <a:latin typeface="Arial" pitchFamily="34" charset="0"/>
          <a:cs typeface="Arial" pitchFamily="34" charset="0"/>
        </a:defRPr>
      </a:lvl3pPr>
      <a:lvl4pPr algn="ctr" rtl="0" eaLnBrk="0" fontAlgn="base" hangingPunct="0">
        <a:spcBef>
          <a:spcPct val="0"/>
        </a:spcBef>
        <a:spcAft>
          <a:spcPct val="0"/>
        </a:spcAft>
        <a:defRPr sz="4000" b="1">
          <a:solidFill>
            <a:srgbClr val="FF0000"/>
          </a:solidFill>
          <a:latin typeface="Arial" pitchFamily="34" charset="0"/>
          <a:cs typeface="Arial" pitchFamily="34" charset="0"/>
        </a:defRPr>
      </a:lvl4pPr>
      <a:lvl5pPr algn="ctr" rtl="0" eaLnBrk="0" fontAlgn="base" hangingPunct="0">
        <a:spcBef>
          <a:spcPct val="0"/>
        </a:spcBef>
        <a:spcAft>
          <a:spcPct val="0"/>
        </a:spcAft>
        <a:defRPr sz="4000" b="1">
          <a:solidFill>
            <a:srgbClr val="FF0000"/>
          </a:solidFill>
          <a:latin typeface="Arial" pitchFamily="34" charset="0"/>
          <a:cs typeface="Arial" pitchFamily="34" charset="0"/>
        </a:defRPr>
      </a:lvl5pPr>
      <a:lvl6pPr marL="457200" algn="ctr" rtl="0" fontAlgn="base">
        <a:spcBef>
          <a:spcPct val="0"/>
        </a:spcBef>
        <a:spcAft>
          <a:spcPct val="0"/>
        </a:spcAft>
        <a:defRPr sz="4000" b="1">
          <a:solidFill>
            <a:srgbClr val="FF0000"/>
          </a:solidFill>
          <a:latin typeface="Arial" pitchFamily="34" charset="0"/>
          <a:cs typeface="Arial" pitchFamily="34" charset="0"/>
        </a:defRPr>
      </a:lvl6pPr>
      <a:lvl7pPr marL="914400" algn="ctr" rtl="0" fontAlgn="base">
        <a:spcBef>
          <a:spcPct val="0"/>
        </a:spcBef>
        <a:spcAft>
          <a:spcPct val="0"/>
        </a:spcAft>
        <a:defRPr sz="4000" b="1">
          <a:solidFill>
            <a:srgbClr val="FF0000"/>
          </a:solidFill>
          <a:latin typeface="Arial" pitchFamily="34" charset="0"/>
          <a:cs typeface="Arial" pitchFamily="34" charset="0"/>
        </a:defRPr>
      </a:lvl7pPr>
      <a:lvl8pPr marL="1371600" algn="ctr" rtl="0" fontAlgn="base">
        <a:spcBef>
          <a:spcPct val="0"/>
        </a:spcBef>
        <a:spcAft>
          <a:spcPct val="0"/>
        </a:spcAft>
        <a:defRPr sz="4000" b="1">
          <a:solidFill>
            <a:srgbClr val="FF0000"/>
          </a:solidFill>
          <a:latin typeface="Arial" pitchFamily="34" charset="0"/>
          <a:cs typeface="Arial" pitchFamily="34" charset="0"/>
        </a:defRPr>
      </a:lvl8pPr>
      <a:lvl9pPr marL="1828800" algn="ctr" rtl="0" fontAlgn="base">
        <a:spcBef>
          <a:spcPct val="0"/>
        </a:spcBef>
        <a:spcAft>
          <a:spcPct val="0"/>
        </a:spcAft>
        <a:defRPr sz="4000" b="1">
          <a:solidFill>
            <a:srgbClr val="FF0000"/>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070C0"/>
        </a:buClr>
        <a:buSzPct val="75000"/>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70C0"/>
        </a:buClr>
        <a:buSzPct val="75000"/>
        <a:buFont typeface="Wingdings"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applications@mcscontrols.com" TargetMode="External"/><Relationship Id="rId7" Type="http://schemas.openxmlformats.org/officeDocument/2006/relationships/image" Target="../media/image5.png"/><Relationship Id="rId2" Type="http://schemas.openxmlformats.org/officeDocument/2006/relationships/hyperlink" Target="mailto:support@mcscontrols.com" TargetMode="Externa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mailto:orders@mcscontrols.com" TargetMode="External"/><Relationship Id="rId4" Type="http://schemas.openxmlformats.org/officeDocument/2006/relationships/hyperlink" Target="mailto:sales@mcscontrol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file:///S:\MCS%20Products\MCS-TOUCH-15.4IN\Manuals\PHOTOS\Connecting%20Touchscreen%20to%20multiple%20magnums.png" TargetMode="External"/><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file:///S:\MCS%20Literature\!!!MCS%20Logo%20and%20Artwork\ARTWORK\MICRO%20CONTROLS%20ARTWORK\Network%20setup%20Crossover%20Cable%20screens.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mailto:applications@mcscontrols.com" TargetMode="External"/><Relationship Id="rId2" Type="http://schemas.openxmlformats.org/officeDocument/2006/relationships/hyperlink" Target="mailto:support@mcscontrols.com" TargetMode="External"/><Relationship Id="rId1" Type="http://schemas.openxmlformats.org/officeDocument/2006/relationships/slideLayout" Target="../slideLayouts/slideLayout12.xml"/><Relationship Id="rId5" Type="http://schemas.openxmlformats.org/officeDocument/2006/relationships/hyperlink" Target="mailto:orders@mcscontrols.com" TargetMode="External"/><Relationship Id="rId4" Type="http://schemas.openxmlformats.org/officeDocument/2006/relationships/hyperlink" Target="mailto:sales@mcscontrol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p:cNvSpPr txBox="1">
            <a:spLocks/>
          </p:cNvSpPr>
          <p:nvPr/>
        </p:nvSpPr>
        <p:spPr>
          <a:xfrm>
            <a:off x="3822109" y="630163"/>
            <a:ext cx="4723206" cy="662839"/>
          </a:xfrm>
          <a:prstGeom prst="rect">
            <a:avLst/>
          </a:prstGeom>
          <a:ln>
            <a:solidFill>
              <a:srgbClr val="0070C0"/>
            </a:solidFill>
          </a:ln>
          <a:effectLst>
            <a:glow rad="63500">
              <a:schemeClr val="accent1">
                <a:satMod val="175000"/>
                <a:alpha val="40000"/>
              </a:schemeClr>
            </a:glow>
          </a:effectLst>
        </p:spPr>
        <p:txBody>
          <a:bodyPr anchor="ctr">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lang="en-US" dirty="0">
                <a:solidFill>
                  <a:schemeClr val="tx1"/>
                </a:solidFill>
                <a:latin typeface="Arial Rounded MT Bold" pitchFamily="34" charset="0"/>
                <a:cs typeface="Aharoni" pitchFamily="2" charset="-79"/>
              </a:rPr>
              <a:t>MCS-TOUCHSCREENS</a:t>
            </a:r>
          </a:p>
        </p:txBody>
      </p:sp>
      <p:sp>
        <p:nvSpPr>
          <p:cNvPr id="6147" name="TextBox 1"/>
          <p:cNvSpPr txBox="1">
            <a:spLocks noChangeArrowheads="1"/>
          </p:cNvSpPr>
          <p:nvPr/>
        </p:nvSpPr>
        <p:spPr bwMode="auto">
          <a:xfrm>
            <a:off x="7062107" y="6404647"/>
            <a:ext cx="19920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70C0"/>
              </a:buClr>
              <a:buSzPct val="75000"/>
              <a:buFont typeface="Wingdings" pitchFamily="2" charset="2"/>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r" eaLnBrk="1" hangingPunct="1">
              <a:spcBef>
                <a:spcPct val="0"/>
              </a:spcBef>
              <a:buClrTx/>
              <a:buSzTx/>
              <a:buFontTx/>
              <a:buNone/>
            </a:pPr>
            <a:r>
              <a:rPr lang="en-US" altLang="en-US" sz="1000" dirty="0"/>
              <a:t>Revision - 4.3 </a:t>
            </a:r>
            <a:fld id="{B00E8FAC-1038-4D54-BC06-00FF29A2C1FD}" type="datetime1">
              <a:rPr lang="en-US" altLang="en-US" sz="1000" smtClean="0"/>
              <a:pPr algn="r" eaLnBrk="1" hangingPunct="1">
                <a:spcBef>
                  <a:spcPct val="0"/>
                </a:spcBef>
                <a:buClrTx/>
                <a:buSzTx/>
                <a:buFontTx/>
                <a:buNone/>
              </a:pPr>
              <a:t>2/24/2022</a:t>
            </a:fld>
            <a:endParaRPr lang="en-US" altLang="en-US" sz="1000" dirty="0"/>
          </a:p>
        </p:txBody>
      </p:sp>
      <p:sp>
        <p:nvSpPr>
          <p:cNvPr id="4" name="Rectangle 3">
            <a:extLst>
              <a:ext uri="{FF2B5EF4-FFF2-40B4-BE49-F238E27FC236}">
                <a16:creationId xmlns:a16="http://schemas.microsoft.com/office/drawing/2014/main" id="{A30A1504-70AF-41E7-95E0-68B08D0DED59}"/>
              </a:ext>
            </a:extLst>
          </p:cNvPr>
          <p:cNvSpPr/>
          <p:nvPr/>
        </p:nvSpPr>
        <p:spPr>
          <a:xfrm>
            <a:off x="489527" y="5562600"/>
            <a:ext cx="4876800" cy="1080104"/>
          </a:xfrm>
          <a:prstGeom prst="rect">
            <a:avLst/>
          </a:prstGeom>
          <a:solidFill>
            <a:schemeClr val="bg1"/>
          </a:solidFill>
          <a:ln w="6350">
            <a:solidFill>
              <a:srgbClr val="0070C0"/>
            </a:solidFill>
          </a:ln>
        </p:spPr>
        <p:txBody>
          <a:bodyPr wrap="square">
            <a:spAutoFit/>
          </a:bodyPr>
          <a:lstStyle/>
          <a:p>
            <a:pPr>
              <a:lnSpc>
                <a:spcPts val="1300"/>
              </a:lnSpc>
            </a:pPr>
            <a:r>
              <a:rPr lang="en-US" sz="1000" b="1" i="1" dirty="0"/>
              <a:t>Support for all Products: </a:t>
            </a:r>
            <a:r>
              <a:rPr lang="en-US" sz="1000" b="1" i="1" dirty="0">
                <a:hlinkClick r:id="rId2"/>
              </a:rPr>
              <a:t>support@mcscontrols.com</a:t>
            </a:r>
            <a:endParaRPr lang="en-US" sz="1000" b="1" i="1" dirty="0"/>
          </a:p>
          <a:p>
            <a:pPr>
              <a:lnSpc>
                <a:spcPts val="1300"/>
              </a:lnSpc>
            </a:pPr>
            <a:r>
              <a:rPr lang="en-US" sz="1000" b="1" i="1" dirty="0"/>
              <a:t>Application Specialist: Firmware/Software:  </a:t>
            </a:r>
            <a:r>
              <a:rPr lang="en-US" sz="1000" b="1" i="1" dirty="0">
                <a:hlinkClick r:id="rId3"/>
              </a:rPr>
              <a:t>applications@mcscontrols.com</a:t>
            </a:r>
            <a:endParaRPr lang="en-US" sz="1000" b="1" i="1" dirty="0"/>
          </a:p>
          <a:p>
            <a:pPr>
              <a:lnSpc>
                <a:spcPts val="1300"/>
              </a:lnSpc>
            </a:pPr>
            <a:r>
              <a:rPr lang="en-US" sz="1000" b="1" i="1" dirty="0"/>
              <a:t>Sales for all products: </a:t>
            </a:r>
            <a:r>
              <a:rPr lang="en-US" sz="1000" b="1" i="1" dirty="0">
                <a:hlinkClick r:id="rId4"/>
              </a:rPr>
              <a:t>sales@mcscontrols.com</a:t>
            </a:r>
            <a:endParaRPr lang="en-US" sz="1000" b="1" i="1" dirty="0"/>
          </a:p>
          <a:p>
            <a:pPr>
              <a:lnSpc>
                <a:spcPts val="1300"/>
              </a:lnSpc>
            </a:pPr>
            <a:r>
              <a:rPr lang="en-US" sz="1000" b="1" i="1" dirty="0"/>
              <a:t>General Pricing and Orders – </a:t>
            </a:r>
            <a:r>
              <a:rPr lang="en-US" sz="1000" b="1" i="1" dirty="0">
                <a:hlinkClick r:id="rId5"/>
              </a:rPr>
              <a:t>orders@mcscontrols.com</a:t>
            </a:r>
            <a:endParaRPr lang="en-US" sz="1000" b="1" i="1" dirty="0"/>
          </a:p>
          <a:p>
            <a:pPr>
              <a:lnSpc>
                <a:spcPts val="1300"/>
              </a:lnSpc>
            </a:pPr>
            <a:r>
              <a:rPr lang="en-US" sz="1000" b="1" i="1" dirty="0"/>
              <a:t>Status-Orders and Shipping - </a:t>
            </a:r>
            <a:r>
              <a:rPr lang="en-US" sz="1000" b="1" i="1" dirty="0">
                <a:hlinkClick r:id="rId5"/>
              </a:rPr>
              <a:t>orders@mcscontrols.com</a:t>
            </a:r>
            <a:endParaRPr lang="en-US" sz="1000" b="1" i="1" dirty="0"/>
          </a:p>
          <a:p>
            <a:pPr>
              <a:lnSpc>
                <a:spcPts val="1300"/>
              </a:lnSpc>
            </a:pPr>
            <a:r>
              <a:rPr lang="en-US" sz="1000" b="1" i="1" dirty="0"/>
              <a:t>RMA (Return Merchandise Authorization) - </a:t>
            </a:r>
            <a:r>
              <a:rPr lang="en-US" sz="1000" b="1" i="1" dirty="0">
                <a:hlinkClick r:id="rId5"/>
              </a:rPr>
              <a:t>orders@mcscontrols.com</a:t>
            </a:r>
            <a:endParaRPr lang="en-US" sz="1000" dirty="0"/>
          </a:p>
        </p:txBody>
      </p:sp>
      <p:pic>
        <p:nvPicPr>
          <p:cNvPr id="5" name="Picture 4" descr="A close up of a sign&#10;&#10;Description automatically generated">
            <a:extLst>
              <a:ext uri="{FF2B5EF4-FFF2-40B4-BE49-F238E27FC236}">
                <a16:creationId xmlns:a16="http://schemas.microsoft.com/office/drawing/2014/main" id="{43CE5177-39BD-4BDB-B1A0-95B91B3AF1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304800"/>
            <a:ext cx="2503090" cy="1600200"/>
          </a:xfrm>
          <a:prstGeom prst="rect">
            <a:avLst/>
          </a:prstGeom>
        </p:spPr>
      </p:pic>
      <p:pic>
        <p:nvPicPr>
          <p:cNvPr id="12" name="Picture 11" descr="A picture containing sitting, table, white, open&#10;&#10;Description automatically generated">
            <a:extLst>
              <a:ext uri="{FF2B5EF4-FFF2-40B4-BE49-F238E27FC236}">
                <a16:creationId xmlns:a16="http://schemas.microsoft.com/office/drawing/2014/main" id="{88931E7C-6C2B-4370-A545-4A7830E9F4E5}"/>
              </a:ext>
            </a:extLst>
          </p:cNvPr>
          <p:cNvPicPr>
            <a:picLocks noChangeAspect="1"/>
          </p:cNvPicPr>
          <p:nvPr/>
        </p:nvPicPr>
        <p:blipFill>
          <a:blip r:embed="rId7" cstate="print">
            <a:alphaModFix amt="38000"/>
            <a:extLst>
              <a:ext uri="{28A0092B-C50C-407E-A947-70E740481C1C}">
                <a14:useLocalDpi xmlns:a14="http://schemas.microsoft.com/office/drawing/2010/main" val="0"/>
              </a:ext>
            </a:extLst>
          </a:blip>
          <a:stretch>
            <a:fillRect/>
          </a:stretch>
        </p:blipFill>
        <p:spPr>
          <a:xfrm>
            <a:off x="4028952" y="2783748"/>
            <a:ext cx="4309520" cy="2685077"/>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BC9B72A8-7D3C-48A5-90A7-EB55ED5E12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8906" y="2100886"/>
            <a:ext cx="3657607" cy="24414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9438" y="260350"/>
            <a:ext cx="8196262" cy="935038"/>
          </a:xfrm>
          <a:prstGeom prst="rect">
            <a:avLst/>
          </a:prstGeom>
        </p:spPr>
        <p:txBody>
          <a:bodyP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MCS-TOUCH – CONNECTION </a:t>
            </a:r>
          </a:p>
          <a:p>
            <a:pPr fontAlgn="auto">
              <a:spcAft>
                <a:spcPts val="0"/>
              </a:spcAft>
              <a:defRPr/>
            </a:pPr>
            <a:r>
              <a:rPr lang="en-US" sz="4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ETHERNET TO ONE MCS-MAGNUM</a:t>
            </a:r>
          </a:p>
        </p:txBody>
      </p:sp>
      <p:pic>
        <p:nvPicPr>
          <p:cNvPr id="153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8850" y="1296988"/>
            <a:ext cx="7489825"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a device&#10;&#10;Description automatically generated">
            <a:extLst>
              <a:ext uri="{FF2B5EF4-FFF2-40B4-BE49-F238E27FC236}">
                <a16:creationId xmlns:a16="http://schemas.microsoft.com/office/drawing/2014/main" id="{037DBBA2-41D3-4B20-916F-FB7A8D48B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221" y="2922186"/>
            <a:ext cx="2018064" cy="2188262"/>
          </a:xfrm>
          <a:prstGeom prst="rect">
            <a:avLst/>
          </a:prstGeom>
        </p:spPr>
      </p:pic>
      <p:sp>
        <p:nvSpPr>
          <p:cNvPr id="6" name="Rectangle 5">
            <a:extLst>
              <a:ext uri="{FF2B5EF4-FFF2-40B4-BE49-F238E27FC236}">
                <a16:creationId xmlns:a16="http://schemas.microsoft.com/office/drawing/2014/main" id="{223182FB-DF58-45D6-A91E-4F0DB6EAFFFF}"/>
              </a:ext>
            </a:extLst>
          </p:cNvPr>
          <p:cNvSpPr/>
          <p:nvPr/>
        </p:nvSpPr>
        <p:spPr>
          <a:xfrm>
            <a:off x="5568043" y="3045279"/>
            <a:ext cx="955221" cy="106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2275" y="204788"/>
            <a:ext cx="8196263" cy="935037"/>
          </a:xfrm>
          <a:prstGeom prst="rect">
            <a:avLst/>
          </a:prstGeom>
        </p:spPr>
        <p:txBody>
          <a:bodyP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MCS-TOUCH – CONNECTION </a:t>
            </a:r>
          </a:p>
          <a:p>
            <a:pPr fontAlgn="auto">
              <a:spcAft>
                <a:spcPts val="0"/>
              </a:spcAft>
              <a:defRPr/>
            </a:pPr>
            <a:r>
              <a:rPr lang="en-US" sz="4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ETHERNET TO MULTIPLE MCS-MAGNUMS</a:t>
            </a:r>
          </a:p>
        </p:txBody>
      </p:sp>
      <p:pic>
        <p:nvPicPr>
          <p:cNvPr id="163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5363" y="1255713"/>
            <a:ext cx="7050087"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a device&#10;&#10;Description automatically generated">
            <a:extLst>
              <a:ext uri="{FF2B5EF4-FFF2-40B4-BE49-F238E27FC236}">
                <a16:creationId xmlns:a16="http://schemas.microsoft.com/office/drawing/2014/main" id="{C741E6DD-FE14-45F8-BED3-2533608B2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0885" y="2665686"/>
            <a:ext cx="1298121" cy="1327925"/>
          </a:xfrm>
          <a:prstGeom prst="rect">
            <a:avLst/>
          </a:prstGeom>
        </p:spPr>
      </p:pic>
      <p:sp>
        <p:nvSpPr>
          <p:cNvPr id="5" name="Rectangle 4">
            <a:extLst>
              <a:ext uri="{FF2B5EF4-FFF2-40B4-BE49-F238E27FC236}">
                <a16:creationId xmlns:a16="http://schemas.microsoft.com/office/drawing/2014/main" id="{788EA396-DA39-4789-B029-861CFEF2AB63}"/>
              </a:ext>
            </a:extLst>
          </p:cNvPr>
          <p:cNvSpPr/>
          <p:nvPr/>
        </p:nvSpPr>
        <p:spPr>
          <a:xfrm>
            <a:off x="5249636" y="2898322"/>
            <a:ext cx="955221" cy="106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604" y="291147"/>
            <a:ext cx="8294914" cy="1477328"/>
          </a:xfrm>
          <a:prstGeom prst="rect">
            <a:avLst/>
          </a:prstGeom>
        </p:spPr>
        <p:txBody>
          <a:bodyPr wrap="square">
            <a:spAutoFit/>
          </a:bodyPr>
          <a:lstStyle/>
          <a:p>
            <a:pPr marL="342900" indent="-342900" fontAlgn="auto">
              <a:spcBef>
                <a:spcPts val="0"/>
              </a:spcBef>
              <a:spcAft>
                <a:spcPts val="0"/>
              </a:spcAft>
              <a:buClr>
                <a:schemeClr val="accent1"/>
              </a:buClr>
              <a:buFont typeface="Wingdings" panose="05000000000000000000" pitchFamily="2" charset="2"/>
              <a:buChar char="§"/>
              <a:defRPr/>
            </a:pPr>
            <a:r>
              <a:rPr lang="en-US" sz="2400" dirty="0"/>
              <a:t>The MCS-TOUCHSCREEN can connect to up to </a:t>
            </a:r>
            <a:r>
              <a:rPr lang="en-US" sz="2400" u="sng" dirty="0">
                <a:solidFill>
                  <a:srgbClr val="FF0000"/>
                </a:solidFill>
              </a:rPr>
              <a:t>60 MCS Controllers </a:t>
            </a:r>
            <a:r>
              <a:rPr lang="en-US" sz="2400" dirty="0"/>
              <a:t>at once and supports RS485 or Ethernet  networking while connected to MCS-MAGNUMS.  </a:t>
            </a:r>
          </a:p>
          <a:p>
            <a:pPr fontAlgn="auto">
              <a:spcBef>
                <a:spcPts val="0"/>
              </a:spcBef>
              <a:spcAft>
                <a:spcPts val="0"/>
              </a:spcAft>
              <a:defRPr/>
            </a:pPr>
            <a:r>
              <a:rPr lang="en-US" dirty="0">
                <a:latin typeface="+mn-lt"/>
                <a:cs typeface="+mn-cs"/>
              </a:rPr>
              <a:t> </a:t>
            </a:r>
          </a:p>
        </p:txBody>
      </p:sp>
      <p:pic>
        <p:nvPicPr>
          <p:cNvPr id="17411" name="Picture 2" descr="S:\MCS Products\MCS-TOUCH-15.4IN\Manuals\PHOTOS\Connecting Touchscreen to multiple magnums.png"/>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446016" y="1768475"/>
            <a:ext cx="6097587"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8673"/>
            <a:ext cx="9143999" cy="656590"/>
          </a:xfrm>
          <a:prstGeom prst="rect">
            <a:avLst/>
          </a:prstGeom>
        </p:spPr>
        <p:txBody>
          <a:bodyPr wrap="square">
            <a:spAutoFit/>
          </a:bodyPr>
          <a:lstStyle/>
          <a:p>
            <a:pPr algn="ctr">
              <a:lnSpc>
                <a:spcPts val="4400"/>
              </a:lnSpc>
            </a:pPr>
            <a:r>
              <a:rPr lang="en-US" sz="4000" b="1" dirty="0">
                <a:solidFill>
                  <a:srgbClr val="0070C0"/>
                </a:solidFill>
                <a:effectLst>
                  <a:outerShdw blurRad="38100" dist="38100" dir="2700000" algn="tl">
                    <a:srgbClr val="000000">
                      <a:alpha val="43137"/>
                    </a:srgbClr>
                  </a:outerShdw>
                </a:effectLst>
              </a:rPr>
              <a:t>Magnum to one Touchscreen </a:t>
            </a:r>
          </a:p>
        </p:txBody>
      </p:sp>
      <p:grpSp>
        <p:nvGrpSpPr>
          <p:cNvPr id="19" name="Group 18">
            <a:extLst>
              <a:ext uri="{FF2B5EF4-FFF2-40B4-BE49-F238E27FC236}">
                <a16:creationId xmlns:a16="http://schemas.microsoft.com/office/drawing/2014/main" id="{E6796C10-DFDF-4F8B-92D8-142BA9D0C0ED}"/>
              </a:ext>
            </a:extLst>
          </p:cNvPr>
          <p:cNvGrpSpPr/>
          <p:nvPr/>
        </p:nvGrpSpPr>
        <p:grpSpPr>
          <a:xfrm>
            <a:off x="2996728" y="1683074"/>
            <a:ext cx="4320290" cy="3988201"/>
            <a:chOff x="2098443" y="453883"/>
            <a:chExt cx="4320290" cy="3988201"/>
          </a:xfrm>
        </p:grpSpPr>
        <p:sp>
          <p:nvSpPr>
            <p:cNvPr id="13" name="Oval 12">
              <a:extLst>
                <a:ext uri="{FF2B5EF4-FFF2-40B4-BE49-F238E27FC236}">
                  <a16:creationId xmlns:a16="http://schemas.microsoft.com/office/drawing/2014/main" id="{11F8E98B-6231-4AAE-99E8-5C916A179AA9}"/>
                </a:ext>
              </a:extLst>
            </p:cNvPr>
            <p:cNvSpPr/>
            <p:nvPr/>
          </p:nvSpPr>
          <p:spPr>
            <a:xfrm>
              <a:off x="2098443" y="453883"/>
              <a:ext cx="282076" cy="279355"/>
            </a:xfrm>
            <a:prstGeom prst="ellipse">
              <a:avLst/>
            </a:prstGeom>
            <a:solidFill>
              <a:srgbClr val="245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pic>
          <p:nvPicPr>
            <p:cNvPr id="18" name="Picture 17">
              <a:extLst>
                <a:ext uri="{FF2B5EF4-FFF2-40B4-BE49-F238E27FC236}">
                  <a16:creationId xmlns:a16="http://schemas.microsoft.com/office/drawing/2014/main" id="{E9B8D1E8-648D-438E-955F-12CFECB52B29}"/>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2239481" y="529593"/>
              <a:ext cx="4179252" cy="3912491"/>
            </a:xfrm>
            <a:prstGeom prst="rect">
              <a:avLst/>
            </a:prstGeom>
          </p:spPr>
        </p:pic>
      </p:grpSp>
      <p:sp>
        <p:nvSpPr>
          <p:cNvPr id="20" name="TextBox 19">
            <a:extLst>
              <a:ext uri="{FF2B5EF4-FFF2-40B4-BE49-F238E27FC236}">
                <a16:creationId xmlns:a16="http://schemas.microsoft.com/office/drawing/2014/main" id="{70EF8917-4492-42C9-98E4-40F5C0BC1414}"/>
              </a:ext>
            </a:extLst>
          </p:cNvPr>
          <p:cNvSpPr txBox="1"/>
          <p:nvPr/>
        </p:nvSpPr>
        <p:spPr>
          <a:xfrm>
            <a:off x="0" y="932944"/>
            <a:ext cx="9143999" cy="461665"/>
          </a:xfrm>
          <a:prstGeom prst="rect">
            <a:avLst/>
          </a:prstGeom>
          <a:noFill/>
        </p:spPr>
        <p:txBody>
          <a:bodyPr wrap="square" rtlCol="0">
            <a:spAutoFit/>
          </a:bodyPr>
          <a:lstStyle/>
          <a:p>
            <a:pPr algn="ctr"/>
            <a:r>
              <a:rPr lang="en-US" sz="2400" dirty="0">
                <a:latin typeface="Arial Black" panose="020B0A04020102020204" pitchFamily="34" charset="0"/>
              </a:rPr>
              <a:t>LOCAL ETHERNET COMMUNMICATION</a:t>
            </a:r>
          </a:p>
        </p:txBody>
      </p:sp>
      <p:grpSp>
        <p:nvGrpSpPr>
          <p:cNvPr id="23" name="Group 22">
            <a:extLst>
              <a:ext uri="{FF2B5EF4-FFF2-40B4-BE49-F238E27FC236}">
                <a16:creationId xmlns:a16="http://schemas.microsoft.com/office/drawing/2014/main" id="{D0E586E4-F916-4A36-93D1-6423AB2BEAA9}"/>
              </a:ext>
            </a:extLst>
          </p:cNvPr>
          <p:cNvGrpSpPr/>
          <p:nvPr/>
        </p:nvGrpSpPr>
        <p:grpSpPr>
          <a:xfrm>
            <a:off x="1996950" y="1771650"/>
            <a:ext cx="5927850" cy="4140201"/>
            <a:chOff x="1996950" y="1771650"/>
            <a:chExt cx="5927850" cy="4140201"/>
          </a:xfrm>
        </p:grpSpPr>
        <p:pic>
          <p:nvPicPr>
            <p:cNvPr id="7" name="Picture 6">
              <a:extLst>
                <a:ext uri="{FF2B5EF4-FFF2-40B4-BE49-F238E27FC236}">
                  <a16:creationId xmlns:a16="http://schemas.microsoft.com/office/drawing/2014/main" id="{420C33A6-1BFE-4F3C-9983-D84B8FAA1E4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96950" y="2282420"/>
              <a:ext cx="5150097" cy="3629431"/>
            </a:xfrm>
            <a:prstGeom prst="rect">
              <a:avLst/>
            </a:prstGeom>
          </p:spPr>
        </p:pic>
        <p:sp>
          <p:nvSpPr>
            <p:cNvPr id="9" name="Oval 8">
              <a:extLst>
                <a:ext uri="{FF2B5EF4-FFF2-40B4-BE49-F238E27FC236}">
                  <a16:creationId xmlns:a16="http://schemas.microsoft.com/office/drawing/2014/main" id="{8FCFD7DD-1777-4450-AAFC-724265EC90A2}"/>
                </a:ext>
              </a:extLst>
            </p:cNvPr>
            <p:cNvSpPr/>
            <p:nvPr/>
          </p:nvSpPr>
          <p:spPr>
            <a:xfrm>
              <a:off x="2996728" y="1861679"/>
              <a:ext cx="282076" cy="273808"/>
            </a:xfrm>
            <a:prstGeom prst="ellipse">
              <a:avLst/>
            </a:prstGeom>
            <a:solidFill>
              <a:srgbClr val="245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2" name="TextBox 21">
              <a:extLst>
                <a:ext uri="{FF2B5EF4-FFF2-40B4-BE49-F238E27FC236}">
                  <a16:creationId xmlns:a16="http://schemas.microsoft.com/office/drawing/2014/main" id="{AEBE53C5-0233-4BBB-9BC7-408A560A346A}"/>
                </a:ext>
              </a:extLst>
            </p:cNvPr>
            <p:cNvSpPr txBox="1"/>
            <p:nvPr/>
          </p:nvSpPr>
          <p:spPr>
            <a:xfrm>
              <a:off x="3505200" y="1771650"/>
              <a:ext cx="4419600" cy="369332"/>
            </a:xfrm>
            <a:prstGeom prst="rect">
              <a:avLst/>
            </a:prstGeom>
            <a:noFill/>
          </p:spPr>
          <p:txBody>
            <a:bodyPr wrap="square" rtlCol="0">
              <a:spAutoFit/>
            </a:bodyPr>
            <a:lstStyle/>
            <a:p>
              <a:r>
                <a:rPr lang="en-US" dirty="0"/>
                <a:t>Multiple Magnums to one touchscreen</a:t>
              </a:r>
            </a:p>
          </p:txBody>
        </p:sp>
      </p:grpSp>
    </p:spTree>
    <p:extLst>
      <p:ext uri="{BB962C8B-B14F-4D97-AF65-F5344CB8AC3E}">
        <p14:creationId xmlns:p14="http://schemas.microsoft.com/office/powerpoint/2010/main" val="235002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11604A-109A-48F8-B9B0-F501E8EEF02E}"/>
              </a:ext>
            </a:extLst>
          </p:cNvPr>
          <p:cNvSpPr/>
          <p:nvPr/>
        </p:nvSpPr>
        <p:spPr>
          <a:xfrm>
            <a:off x="0" y="5944"/>
            <a:ext cx="9143999" cy="1220847"/>
          </a:xfrm>
          <a:prstGeom prst="rect">
            <a:avLst/>
          </a:prstGeom>
        </p:spPr>
        <p:txBody>
          <a:bodyPr wrap="square">
            <a:spAutoFit/>
          </a:bodyPr>
          <a:lstStyle/>
          <a:p>
            <a:pPr algn="ctr">
              <a:lnSpc>
                <a:spcPts val="4400"/>
              </a:lnSpc>
            </a:pPr>
            <a:r>
              <a:rPr lang="en-US" sz="4000" b="1" dirty="0">
                <a:solidFill>
                  <a:srgbClr val="0070C0"/>
                </a:solidFill>
                <a:effectLst>
                  <a:outerShdw blurRad="38100" dist="38100" dir="2700000" algn="tl">
                    <a:srgbClr val="000000">
                      <a:alpha val="43137"/>
                    </a:srgbClr>
                  </a:outerShdw>
                </a:effectLst>
              </a:rPr>
              <a:t>Remote Communicating</a:t>
            </a:r>
          </a:p>
          <a:p>
            <a:pPr algn="ctr">
              <a:lnSpc>
                <a:spcPts val="4400"/>
              </a:lnSpc>
            </a:pPr>
            <a:r>
              <a:rPr lang="en-US" sz="4000" b="1" dirty="0">
                <a:solidFill>
                  <a:srgbClr val="0070C0"/>
                </a:solidFill>
                <a:effectLst>
                  <a:outerShdw blurRad="38100" dist="38100" dir="2700000" algn="tl">
                    <a:srgbClr val="000000">
                      <a:alpha val="43137"/>
                    </a:srgbClr>
                  </a:outerShdw>
                </a:effectLst>
              </a:rPr>
              <a:t> to Touchscreen </a:t>
            </a:r>
          </a:p>
        </p:txBody>
      </p:sp>
      <p:sp>
        <p:nvSpPr>
          <p:cNvPr id="3" name="TextBox 2">
            <a:extLst>
              <a:ext uri="{FF2B5EF4-FFF2-40B4-BE49-F238E27FC236}">
                <a16:creationId xmlns:a16="http://schemas.microsoft.com/office/drawing/2014/main" id="{239B5F6A-61D6-4B63-BBA7-ED2AE02E1CE4}"/>
              </a:ext>
            </a:extLst>
          </p:cNvPr>
          <p:cNvSpPr txBox="1"/>
          <p:nvPr/>
        </p:nvSpPr>
        <p:spPr>
          <a:xfrm>
            <a:off x="1" y="1198871"/>
            <a:ext cx="9143999" cy="461665"/>
          </a:xfrm>
          <a:prstGeom prst="rect">
            <a:avLst/>
          </a:prstGeom>
          <a:noFill/>
        </p:spPr>
        <p:txBody>
          <a:bodyPr wrap="square" rtlCol="0">
            <a:spAutoFit/>
          </a:bodyPr>
          <a:lstStyle/>
          <a:p>
            <a:pPr algn="ctr"/>
            <a:r>
              <a:rPr lang="en-US" sz="2400" dirty="0">
                <a:latin typeface="Arial Black" panose="020B0A04020102020204" pitchFamily="34" charset="0"/>
              </a:rPr>
              <a:t>RS485 COMMUNMICATION</a:t>
            </a:r>
          </a:p>
        </p:txBody>
      </p:sp>
      <p:grpSp>
        <p:nvGrpSpPr>
          <p:cNvPr id="7" name="Group 6">
            <a:extLst>
              <a:ext uri="{FF2B5EF4-FFF2-40B4-BE49-F238E27FC236}">
                <a16:creationId xmlns:a16="http://schemas.microsoft.com/office/drawing/2014/main" id="{E00F53C0-23C4-4F61-9F27-392BC000D98B}"/>
              </a:ext>
            </a:extLst>
          </p:cNvPr>
          <p:cNvGrpSpPr/>
          <p:nvPr/>
        </p:nvGrpSpPr>
        <p:grpSpPr>
          <a:xfrm>
            <a:off x="2655006" y="1967685"/>
            <a:ext cx="4504942" cy="4932364"/>
            <a:chOff x="239384" y="1906440"/>
            <a:chExt cx="4027816" cy="4409969"/>
          </a:xfrm>
        </p:grpSpPr>
        <p:sp>
          <p:nvSpPr>
            <p:cNvPr id="5" name="Oval 4">
              <a:extLst>
                <a:ext uri="{FF2B5EF4-FFF2-40B4-BE49-F238E27FC236}">
                  <a16:creationId xmlns:a16="http://schemas.microsoft.com/office/drawing/2014/main" id="{3FC1AE20-D5BE-4F8C-BC00-0FE498CFD5FF}"/>
                </a:ext>
              </a:extLst>
            </p:cNvPr>
            <p:cNvSpPr/>
            <p:nvPr/>
          </p:nvSpPr>
          <p:spPr>
            <a:xfrm>
              <a:off x="239384" y="1938077"/>
              <a:ext cx="350689" cy="316588"/>
            </a:xfrm>
            <a:prstGeom prst="ellipse">
              <a:avLst/>
            </a:prstGeom>
            <a:solidFill>
              <a:srgbClr val="245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6" name="Picture 5">
              <a:extLst>
                <a:ext uri="{FF2B5EF4-FFF2-40B4-BE49-F238E27FC236}">
                  <a16:creationId xmlns:a16="http://schemas.microsoft.com/office/drawing/2014/main" id="{68E02C53-50B5-46A8-BECD-74EDD2A34AAE}"/>
                </a:ext>
              </a:extLst>
            </p:cNvPr>
            <p:cNvPicPr>
              <a:picLocks noChangeAspect="1"/>
            </p:cNvPicPr>
            <p:nvPr/>
          </p:nvPicPr>
          <p:blipFill rotWithShape="1">
            <a:blip r:embed="rId2">
              <a:extLst>
                <a:ext uri="{28A0092B-C50C-407E-A947-70E740481C1C}">
                  <a14:useLocalDpi xmlns:a14="http://schemas.microsoft.com/office/drawing/2010/main" val="0"/>
                </a:ext>
              </a:extLst>
            </a:blip>
            <a:srcRect l="17855"/>
            <a:stretch/>
          </p:blipFill>
          <p:spPr>
            <a:xfrm>
              <a:off x="239384" y="1906440"/>
              <a:ext cx="4027816" cy="4409969"/>
            </a:xfrm>
            <a:prstGeom prst="rect">
              <a:avLst/>
            </a:prstGeom>
          </p:spPr>
        </p:pic>
      </p:grpSp>
      <p:pic>
        <p:nvPicPr>
          <p:cNvPr id="9" name="Picture 8">
            <a:extLst>
              <a:ext uri="{FF2B5EF4-FFF2-40B4-BE49-F238E27FC236}">
                <a16:creationId xmlns:a16="http://schemas.microsoft.com/office/drawing/2014/main" id="{1A41B819-EC99-4664-B80E-A7B7D97D81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91357" y="1768080"/>
            <a:ext cx="5983062" cy="5131969"/>
          </a:xfrm>
          <a:prstGeom prst="rect">
            <a:avLst/>
          </a:prstGeom>
        </p:spPr>
      </p:pic>
    </p:spTree>
    <p:extLst>
      <p:ext uri="{BB962C8B-B14F-4D97-AF65-F5344CB8AC3E}">
        <p14:creationId xmlns:p14="http://schemas.microsoft.com/office/powerpoint/2010/main" val="385622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3040" y="2282408"/>
            <a:ext cx="6433073" cy="2616101"/>
          </a:xfrm>
          <a:prstGeom prst="rect">
            <a:avLst/>
          </a:prstGeom>
          <a:noFill/>
        </p:spPr>
        <p:txBody>
          <a:bodyPr wrap="square" rtlCol="0">
            <a:spAutoFit/>
          </a:bodyPr>
          <a:lstStyle/>
          <a:p>
            <a:pPr algn="ctr">
              <a:spcAft>
                <a:spcPts val="2400"/>
              </a:spcAft>
            </a:pPr>
            <a:r>
              <a:rPr lang="en-US" sz="3600" b="1">
                <a:solidFill>
                  <a:srgbClr val="FF0000"/>
                </a:solidFill>
                <a:effectLst>
                  <a:outerShdw blurRad="38100" dist="38100" dir="2700000" algn="tl">
                    <a:srgbClr val="000000">
                      <a:alpha val="43137"/>
                    </a:srgbClr>
                  </a:outerShdw>
                </a:effectLst>
              </a:rPr>
              <a:t>Any Questions on how to setup wiring to the Touchscreen</a:t>
            </a:r>
          </a:p>
          <a:p>
            <a:pPr algn="ctr">
              <a:spcAft>
                <a:spcPts val="2400"/>
              </a:spcAft>
            </a:pPr>
            <a:r>
              <a:rPr lang="en-US" sz="3600" b="1">
                <a:solidFill>
                  <a:srgbClr val="FF0000"/>
                </a:solidFill>
                <a:effectLst>
                  <a:outerShdw blurRad="38100" dist="38100" dir="2700000" algn="tl">
                    <a:srgbClr val="000000">
                      <a:alpha val="43137"/>
                    </a:srgbClr>
                  </a:outerShdw>
                </a:effectLst>
              </a:rPr>
              <a:t>Ethernet?  RS-485?</a:t>
            </a:r>
          </a:p>
        </p:txBody>
      </p:sp>
    </p:spTree>
    <p:extLst>
      <p:ext uri="{BB962C8B-B14F-4D97-AF65-F5344CB8AC3E}">
        <p14:creationId xmlns:p14="http://schemas.microsoft.com/office/powerpoint/2010/main" val="2497632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ECA26D-96F9-42D1-8D48-CFD8562B82B7}"/>
              </a:ext>
            </a:extLst>
          </p:cNvPr>
          <p:cNvSpPr txBox="1"/>
          <p:nvPr/>
        </p:nvSpPr>
        <p:spPr>
          <a:xfrm>
            <a:off x="457200" y="1066800"/>
            <a:ext cx="8382000" cy="1200329"/>
          </a:xfrm>
          <a:prstGeom prst="rect">
            <a:avLst/>
          </a:prstGeom>
          <a:noFill/>
        </p:spPr>
        <p:txBody>
          <a:bodyPr wrap="square" rtlCol="0">
            <a:spAutoFit/>
          </a:bodyPr>
          <a:lstStyle/>
          <a:p>
            <a:pPr marL="342900" indent="-342900">
              <a:buFont typeface="+mj-lt"/>
              <a:buAutoNum type="arabicPeriod"/>
            </a:pPr>
            <a:r>
              <a:rPr lang="en-US" dirty="0"/>
              <a:t>Can a Touchscreen be mounted indoor and or outdoor?</a:t>
            </a:r>
          </a:p>
          <a:p>
            <a:pPr marL="800100" lvl="1" indent="-342900">
              <a:buFont typeface="Arial" panose="020B0604020202020204" pitchFamily="34" charset="0"/>
              <a:buChar char="•"/>
            </a:pPr>
            <a:r>
              <a:rPr lang="en-US" dirty="0">
                <a:solidFill>
                  <a:srgbClr val="FF0000"/>
                </a:solidFill>
              </a:rPr>
              <a:t>YES, they utilized a gasket for an environment seal which provides a NEMA4 rating. Remember, if mounting outdoors or in a wet environment, you should use a NEMA4 enclosure.</a:t>
            </a:r>
          </a:p>
        </p:txBody>
      </p:sp>
      <p:sp>
        <p:nvSpPr>
          <p:cNvPr id="3" name="TextBox 2">
            <a:extLst>
              <a:ext uri="{FF2B5EF4-FFF2-40B4-BE49-F238E27FC236}">
                <a16:creationId xmlns:a16="http://schemas.microsoft.com/office/drawing/2014/main" id="{ECE3BAAC-A712-415A-95F2-2DAE1B82B455}"/>
              </a:ext>
            </a:extLst>
          </p:cNvPr>
          <p:cNvSpPr txBox="1"/>
          <p:nvPr/>
        </p:nvSpPr>
        <p:spPr>
          <a:xfrm>
            <a:off x="381000" y="2582634"/>
            <a:ext cx="8382000" cy="646331"/>
          </a:xfrm>
          <a:prstGeom prst="rect">
            <a:avLst/>
          </a:prstGeom>
          <a:noFill/>
        </p:spPr>
        <p:txBody>
          <a:bodyPr wrap="square" rtlCol="0">
            <a:spAutoFit/>
          </a:bodyPr>
          <a:lstStyle/>
          <a:p>
            <a:pPr marL="342900" indent="-342900">
              <a:buFont typeface="+mj-lt"/>
              <a:buAutoNum type="arabicPeriod" startAt="2"/>
            </a:pPr>
            <a:r>
              <a:rPr lang="en-US" dirty="0"/>
              <a:t>What is the Memory storage of the Touchscreens?</a:t>
            </a:r>
          </a:p>
          <a:p>
            <a:pPr marL="800100" lvl="1" indent="-342900">
              <a:buFont typeface="Arial" panose="020B0604020202020204" pitchFamily="34" charset="0"/>
              <a:buChar char="•"/>
            </a:pPr>
            <a:r>
              <a:rPr lang="en-US" dirty="0">
                <a:solidFill>
                  <a:srgbClr val="FF0000"/>
                </a:solidFill>
              </a:rPr>
              <a:t>16 GB EMMC Flash Memory, 2GB of DDR3 RAM Memory</a:t>
            </a:r>
          </a:p>
        </p:txBody>
      </p:sp>
      <p:sp>
        <p:nvSpPr>
          <p:cNvPr id="4" name="TextBox 3">
            <a:extLst>
              <a:ext uri="{FF2B5EF4-FFF2-40B4-BE49-F238E27FC236}">
                <a16:creationId xmlns:a16="http://schemas.microsoft.com/office/drawing/2014/main" id="{EFE6896F-8D77-41E3-839B-66A8B933BDB8}"/>
              </a:ext>
            </a:extLst>
          </p:cNvPr>
          <p:cNvSpPr txBox="1"/>
          <p:nvPr/>
        </p:nvSpPr>
        <p:spPr>
          <a:xfrm>
            <a:off x="381000" y="3423573"/>
            <a:ext cx="8382000" cy="646331"/>
          </a:xfrm>
          <a:prstGeom prst="rect">
            <a:avLst/>
          </a:prstGeom>
          <a:noFill/>
        </p:spPr>
        <p:txBody>
          <a:bodyPr wrap="square" rtlCol="0">
            <a:spAutoFit/>
          </a:bodyPr>
          <a:lstStyle/>
          <a:p>
            <a:pPr marL="342900" indent="-342900">
              <a:buFont typeface="+mj-lt"/>
              <a:buAutoNum type="arabicPeriod" startAt="3"/>
            </a:pPr>
            <a:r>
              <a:rPr lang="en-US" dirty="0"/>
              <a:t>How many USB PORTS are available?</a:t>
            </a:r>
          </a:p>
          <a:p>
            <a:pPr marL="800100" lvl="1" indent="-342900">
              <a:buFont typeface="Arial" panose="020B0604020202020204" pitchFamily="34" charset="0"/>
              <a:buChar char="•"/>
            </a:pPr>
            <a:r>
              <a:rPr lang="en-US" dirty="0">
                <a:solidFill>
                  <a:srgbClr val="FF0000"/>
                </a:solidFill>
              </a:rPr>
              <a:t>2 USB Ports, 1 Ethernet Port, 3 RS 485 ports, 1 MICRO SD Slot</a:t>
            </a:r>
          </a:p>
        </p:txBody>
      </p:sp>
      <p:sp>
        <p:nvSpPr>
          <p:cNvPr id="5" name="TextBox 4">
            <a:extLst>
              <a:ext uri="{FF2B5EF4-FFF2-40B4-BE49-F238E27FC236}">
                <a16:creationId xmlns:a16="http://schemas.microsoft.com/office/drawing/2014/main" id="{BE602805-DDE3-4117-8757-D927F451451C}"/>
              </a:ext>
            </a:extLst>
          </p:cNvPr>
          <p:cNvSpPr txBox="1"/>
          <p:nvPr/>
        </p:nvSpPr>
        <p:spPr>
          <a:xfrm>
            <a:off x="410936" y="4299926"/>
            <a:ext cx="8382000" cy="1200329"/>
          </a:xfrm>
          <a:prstGeom prst="rect">
            <a:avLst/>
          </a:prstGeom>
          <a:noFill/>
        </p:spPr>
        <p:txBody>
          <a:bodyPr wrap="square" rtlCol="0">
            <a:spAutoFit/>
          </a:bodyPr>
          <a:lstStyle/>
          <a:p>
            <a:pPr marL="342900" indent="-342900">
              <a:buFont typeface="+mj-lt"/>
              <a:buAutoNum type="arabicPeriod" startAt="4"/>
            </a:pPr>
            <a:r>
              <a:rPr lang="en-US" dirty="0"/>
              <a:t>Can you connect multiple MCS-MAGNUMS?</a:t>
            </a:r>
          </a:p>
          <a:p>
            <a:pPr marL="800100" lvl="1" indent="-342900">
              <a:buFont typeface="Arial" panose="020B0604020202020204" pitchFamily="34" charset="0"/>
              <a:buChar char="•"/>
            </a:pPr>
            <a:r>
              <a:rPr lang="en-US" dirty="0">
                <a:solidFill>
                  <a:srgbClr val="FF0000"/>
                </a:solidFill>
              </a:rPr>
              <a:t>YES, 60 MCS Controllers can be connected using RS 485 or Ethernet networking. You can switch and monitor the status of each controller connected to the network.</a:t>
            </a:r>
          </a:p>
        </p:txBody>
      </p:sp>
      <p:sp>
        <p:nvSpPr>
          <p:cNvPr id="6" name="TextBox 5">
            <a:extLst>
              <a:ext uri="{FF2B5EF4-FFF2-40B4-BE49-F238E27FC236}">
                <a16:creationId xmlns:a16="http://schemas.microsoft.com/office/drawing/2014/main" id="{3F04A152-CB89-45F8-AC63-9530162985CC}"/>
              </a:ext>
            </a:extLst>
          </p:cNvPr>
          <p:cNvSpPr txBox="1"/>
          <p:nvPr/>
        </p:nvSpPr>
        <p:spPr>
          <a:xfrm>
            <a:off x="0" y="304800"/>
            <a:ext cx="9144000" cy="523220"/>
          </a:xfrm>
          <a:prstGeom prst="rect">
            <a:avLst/>
          </a:prstGeom>
          <a:noFill/>
        </p:spPr>
        <p:txBody>
          <a:bodyPr wrap="square" rtlCol="0">
            <a:spAutoFit/>
          </a:bodyPr>
          <a:lstStyle/>
          <a:p>
            <a:pPr algn="ctr"/>
            <a:r>
              <a:rPr lang="en-US" sz="2800" b="1" dirty="0">
                <a:solidFill>
                  <a:srgbClr val="0070C0"/>
                </a:solidFill>
                <a:effectLst>
                  <a:outerShdw blurRad="38100" dist="38100" dir="2700000" algn="tl">
                    <a:srgbClr val="000000">
                      <a:alpha val="43137"/>
                    </a:srgbClr>
                  </a:outerShdw>
                </a:effectLst>
                <a:latin typeface="Arial Black" pitchFamily="34" charset="0"/>
                <a:cs typeface="Arial" panose="020B0604020202020204" pitchFamily="34" charset="0"/>
              </a:rPr>
              <a:t>Touchscreen Exercise 1</a:t>
            </a:r>
          </a:p>
        </p:txBody>
      </p:sp>
    </p:spTree>
    <p:extLst>
      <p:ext uri="{BB962C8B-B14F-4D97-AF65-F5344CB8AC3E}">
        <p14:creationId xmlns:p14="http://schemas.microsoft.com/office/powerpoint/2010/main" val="340318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accent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accent1"/>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50863" y="1917193"/>
            <a:ext cx="8338499" cy="259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5788" y="77788"/>
            <a:ext cx="7718425" cy="584200"/>
          </a:xfrm>
          <a:prstGeom prst="rect">
            <a:avLst/>
          </a:prstGeom>
          <a:noFill/>
        </p:spPr>
        <p:txBody>
          <a:bodyPr>
            <a:spAutoFit/>
          </a:bodyPr>
          <a:lstStyle/>
          <a:p>
            <a:pPr algn="ctr" fontAlgn="auto">
              <a:spcBef>
                <a:spcPts val="0"/>
              </a:spcBef>
              <a:spcAft>
                <a:spcPts val="0"/>
              </a:spcAft>
              <a:defRPr/>
            </a:pPr>
            <a:r>
              <a:rPr lang="en-US" sz="3200" b="1" dirty="0">
                <a:solidFill>
                  <a:srgbClr val="0070C0"/>
                </a:solidFill>
                <a:effectLst>
                  <a:outerShdw blurRad="38100" dist="38100" dir="2700000" algn="tl">
                    <a:srgbClr val="000000">
                      <a:alpha val="43137"/>
                    </a:srgbClr>
                  </a:outerShdw>
                </a:effectLst>
              </a:rPr>
              <a:t>Folders in MCS Tools / Utilities</a:t>
            </a:r>
          </a:p>
        </p:txBody>
      </p:sp>
      <p:grpSp>
        <p:nvGrpSpPr>
          <p:cNvPr id="6" name="Group 5"/>
          <p:cNvGrpSpPr>
            <a:grpSpLocks/>
          </p:cNvGrpSpPr>
          <p:nvPr/>
        </p:nvGrpSpPr>
        <p:grpSpPr bwMode="auto">
          <a:xfrm>
            <a:off x="749264" y="966014"/>
            <a:ext cx="1378043" cy="1879754"/>
            <a:chOff x="749848" y="966220"/>
            <a:chExt cx="1377400" cy="1879501"/>
          </a:xfrm>
        </p:grpSpPr>
        <p:cxnSp>
          <p:nvCxnSpPr>
            <p:cNvPr id="5" name="Straight Arrow Connector 4"/>
            <p:cNvCxnSpPr>
              <a:cxnSpLocks/>
              <a:stCxn id="21528" idx="2"/>
            </p:cNvCxnSpPr>
            <p:nvPr/>
          </p:nvCxnSpPr>
          <p:spPr>
            <a:xfrm>
              <a:off x="1406767" y="1489440"/>
              <a:ext cx="720481" cy="13562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28" name="TextBox 8"/>
            <p:cNvSpPr txBox="1">
              <a:spLocks noChangeArrowheads="1"/>
            </p:cNvSpPr>
            <p:nvPr/>
          </p:nvSpPr>
          <p:spPr bwMode="auto">
            <a:xfrm>
              <a:off x="749848" y="966220"/>
              <a:ext cx="1313837" cy="52322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1" dirty="0">
                  <a:solidFill>
                    <a:schemeClr val="bg1"/>
                  </a:solidFill>
                  <a:latin typeface="Arial" pitchFamily="34" charset="0"/>
                </a:rPr>
                <a:t>Touchscreen</a:t>
              </a:r>
            </a:p>
            <a:p>
              <a:pPr eaLnBrk="1" hangingPunct="1">
                <a:spcBef>
                  <a:spcPct val="0"/>
                </a:spcBef>
                <a:buClrTx/>
                <a:buSzTx/>
                <a:buFontTx/>
                <a:buNone/>
              </a:pPr>
              <a:r>
                <a:rPr lang="en-US" altLang="en-US" sz="1400" b="1" dirty="0">
                  <a:solidFill>
                    <a:schemeClr val="bg1"/>
                  </a:solidFill>
                  <a:latin typeface="Arial" pitchFamily="34" charset="0"/>
                </a:rPr>
                <a:t>Calibration </a:t>
              </a:r>
            </a:p>
          </p:txBody>
        </p:sp>
      </p:grpSp>
      <p:grpSp>
        <p:nvGrpSpPr>
          <p:cNvPr id="21511" name="Group 21510">
            <a:extLst>
              <a:ext uri="{FF2B5EF4-FFF2-40B4-BE49-F238E27FC236}">
                <a16:creationId xmlns:a16="http://schemas.microsoft.com/office/drawing/2014/main" id="{E79EA3DB-41A8-4777-B999-C52C66C01BDE}"/>
              </a:ext>
            </a:extLst>
          </p:cNvPr>
          <p:cNvGrpSpPr/>
          <p:nvPr/>
        </p:nvGrpSpPr>
        <p:grpSpPr>
          <a:xfrm>
            <a:off x="2538578" y="3544407"/>
            <a:ext cx="1314450" cy="926172"/>
            <a:chOff x="2538578" y="3544407"/>
            <a:chExt cx="1314450" cy="926172"/>
          </a:xfrm>
        </p:grpSpPr>
        <p:sp>
          <p:nvSpPr>
            <p:cNvPr id="12" name="TextBox 11"/>
            <p:cNvSpPr txBox="1"/>
            <p:nvPr/>
          </p:nvSpPr>
          <p:spPr bwMode="auto">
            <a:xfrm>
              <a:off x="2538578" y="3947305"/>
              <a:ext cx="1314450" cy="523274"/>
            </a:xfrm>
            <a:prstGeom prst="rect">
              <a:avLst/>
            </a:prstGeom>
            <a:solidFill>
              <a:srgbClr val="0070C0"/>
            </a:solidFill>
          </p:spPr>
          <p:txBody>
            <a:bodyPr>
              <a:spAutoFit/>
            </a:bodyPr>
            <a:lstStyle/>
            <a:p>
              <a:pPr fontAlgn="auto">
                <a:spcBef>
                  <a:spcPts val="0"/>
                </a:spcBef>
                <a:spcAft>
                  <a:spcPts val="0"/>
                </a:spcAft>
                <a:defRPr/>
              </a:pPr>
              <a:r>
                <a:rPr lang="en-US" sz="1400" b="1" dirty="0">
                  <a:solidFill>
                    <a:schemeClr val="bg1"/>
                  </a:solidFill>
                </a:rPr>
                <a:t>Leafpad – Text Editor </a:t>
              </a:r>
              <a:endParaRPr lang="en-US" sz="1400" dirty="0">
                <a:latin typeface="+mn-lt"/>
                <a:cs typeface="+mn-cs"/>
              </a:endParaRPr>
            </a:p>
          </p:txBody>
        </p:sp>
        <p:cxnSp>
          <p:nvCxnSpPr>
            <p:cNvPr id="13" name="Straight Arrow Connector 12"/>
            <p:cNvCxnSpPr>
              <a:cxnSpLocks/>
              <a:stCxn id="12" idx="0"/>
            </p:cNvCxnSpPr>
            <p:nvPr/>
          </p:nvCxnSpPr>
          <p:spPr bwMode="auto">
            <a:xfrm flipH="1" flipV="1">
              <a:off x="3041583" y="3544407"/>
              <a:ext cx="154220" cy="4028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a:grpSpLocks/>
          </p:cNvGrpSpPr>
          <p:nvPr/>
        </p:nvGrpSpPr>
        <p:grpSpPr bwMode="auto">
          <a:xfrm>
            <a:off x="2404267" y="966014"/>
            <a:ext cx="1369592" cy="1879755"/>
            <a:chOff x="2393533" y="1010978"/>
            <a:chExt cx="1368524" cy="1878918"/>
          </a:xfrm>
        </p:grpSpPr>
        <p:sp>
          <p:nvSpPr>
            <p:cNvPr id="21523" name="TextBox 16"/>
            <p:cNvSpPr txBox="1">
              <a:spLocks noChangeArrowheads="1"/>
            </p:cNvSpPr>
            <p:nvPr/>
          </p:nvSpPr>
          <p:spPr bwMode="auto">
            <a:xfrm>
              <a:off x="2393533" y="1010978"/>
              <a:ext cx="1313837" cy="738664"/>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dirty="0">
                  <a:solidFill>
                    <a:schemeClr val="bg1"/>
                  </a:solidFill>
                </a:rPr>
                <a:t> </a:t>
              </a:r>
              <a:r>
                <a:rPr lang="en-US" altLang="en-US" sz="1400" b="1" dirty="0">
                  <a:solidFill>
                    <a:schemeClr val="bg1"/>
                  </a:solidFill>
                  <a:latin typeface="Arial" pitchFamily="34" charset="0"/>
                </a:rPr>
                <a:t>LX Terminal </a:t>
              </a:r>
              <a:r>
                <a:rPr lang="en-US" altLang="en-US" sz="1400" b="1" dirty="0" err="1">
                  <a:solidFill>
                    <a:schemeClr val="bg1"/>
                  </a:solidFill>
                  <a:latin typeface="Arial" pitchFamily="34" charset="0"/>
                </a:rPr>
                <a:t>Terminal</a:t>
              </a:r>
              <a:r>
                <a:rPr lang="en-US" altLang="en-US" sz="1400" b="1" dirty="0">
                  <a:solidFill>
                    <a:schemeClr val="bg1"/>
                  </a:solidFill>
                  <a:latin typeface="Arial" pitchFamily="34" charset="0"/>
                </a:rPr>
                <a:t> Emulator</a:t>
              </a:r>
            </a:p>
          </p:txBody>
        </p:sp>
        <p:cxnSp>
          <p:nvCxnSpPr>
            <p:cNvPr id="19" name="Straight Arrow Connector 18"/>
            <p:cNvCxnSpPr>
              <a:cxnSpLocks/>
              <a:stCxn id="21523" idx="2"/>
            </p:cNvCxnSpPr>
            <p:nvPr/>
          </p:nvCxnSpPr>
          <p:spPr>
            <a:xfrm>
              <a:off x="3050451" y="1749642"/>
              <a:ext cx="711606" cy="114025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1514" name="Group 21513">
            <a:extLst>
              <a:ext uri="{FF2B5EF4-FFF2-40B4-BE49-F238E27FC236}">
                <a16:creationId xmlns:a16="http://schemas.microsoft.com/office/drawing/2014/main" id="{9D2A2AA9-3807-47A9-8187-69AE918C0C3E}"/>
              </a:ext>
            </a:extLst>
          </p:cNvPr>
          <p:cNvGrpSpPr/>
          <p:nvPr/>
        </p:nvGrpSpPr>
        <p:grpSpPr>
          <a:xfrm>
            <a:off x="4081723" y="971527"/>
            <a:ext cx="1313524" cy="1891753"/>
            <a:chOff x="4081723" y="971527"/>
            <a:chExt cx="1313524" cy="1891753"/>
          </a:xfrm>
        </p:grpSpPr>
        <p:sp>
          <p:nvSpPr>
            <p:cNvPr id="21" name="TextBox 20"/>
            <p:cNvSpPr txBox="1"/>
            <p:nvPr/>
          </p:nvSpPr>
          <p:spPr bwMode="auto">
            <a:xfrm>
              <a:off x="4081723" y="971527"/>
              <a:ext cx="1313524" cy="738488"/>
            </a:xfrm>
            <a:prstGeom prst="rect">
              <a:avLst/>
            </a:prstGeom>
            <a:solidFill>
              <a:srgbClr val="0070C0"/>
            </a:solidFill>
          </p:spPr>
          <p:txBody>
            <a:bodyPr>
              <a:spAutoFit/>
            </a:bodyPr>
            <a:lstStyle/>
            <a:p>
              <a:pPr fontAlgn="auto">
                <a:spcBef>
                  <a:spcPts val="0"/>
                </a:spcBef>
                <a:spcAft>
                  <a:spcPts val="0"/>
                </a:spcAft>
                <a:defRPr/>
              </a:pPr>
              <a:r>
                <a:rPr lang="en-US" sz="1400" b="1" dirty="0">
                  <a:solidFill>
                    <a:schemeClr val="bg1"/>
                  </a:solidFill>
                </a:rPr>
                <a:t>Click - go to Internet to </a:t>
              </a:r>
            </a:p>
            <a:p>
              <a:pPr fontAlgn="auto">
                <a:spcBef>
                  <a:spcPts val="0"/>
                </a:spcBef>
                <a:spcAft>
                  <a:spcPts val="0"/>
                </a:spcAft>
                <a:defRPr/>
              </a:pPr>
              <a:r>
                <a:rPr lang="en-US" sz="1400" b="1" dirty="0">
                  <a:solidFill>
                    <a:schemeClr val="bg1"/>
                  </a:solidFill>
                </a:rPr>
                <a:t>MCS Website</a:t>
              </a:r>
              <a:endParaRPr lang="en-US" sz="1400" dirty="0">
                <a:latin typeface="+mn-lt"/>
                <a:cs typeface="+mn-cs"/>
              </a:endParaRPr>
            </a:p>
          </p:txBody>
        </p:sp>
        <p:cxnSp>
          <p:nvCxnSpPr>
            <p:cNvPr id="23" name="Straight Arrow Connector 22"/>
            <p:cNvCxnSpPr>
              <a:cxnSpLocks/>
              <a:stCxn id="21" idx="2"/>
            </p:cNvCxnSpPr>
            <p:nvPr/>
          </p:nvCxnSpPr>
          <p:spPr bwMode="auto">
            <a:xfrm flipH="1">
              <a:off x="4589864" y="1710015"/>
              <a:ext cx="148621" cy="11532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a:grpSpLocks/>
          </p:cNvGrpSpPr>
          <p:nvPr/>
        </p:nvGrpSpPr>
        <p:grpSpPr bwMode="auto">
          <a:xfrm>
            <a:off x="4046538" y="3589693"/>
            <a:ext cx="1314450" cy="901345"/>
            <a:chOff x="4046665" y="3589028"/>
            <a:chExt cx="1313837" cy="901670"/>
          </a:xfrm>
        </p:grpSpPr>
        <p:sp>
          <p:nvSpPr>
            <p:cNvPr id="21519" name="TextBox 36"/>
            <p:cNvSpPr txBox="1">
              <a:spLocks noChangeArrowheads="1"/>
            </p:cNvSpPr>
            <p:nvPr/>
          </p:nvSpPr>
          <p:spPr bwMode="auto">
            <a:xfrm>
              <a:off x="4046665" y="3967478"/>
              <a:ext cx="1313837" cy="52322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1" dirty="0">
                  <a:solidFill>
                    <a:schemeClr val="bg1"/>
                  </a:solidFill>
                  <a:latin typeface="Arial" pitchFamily="34" charset="0"/>
                </a:rPr>
                <a:t>Network</a:t>
              </a:r>
            </a:p>
            <a:p>
              <a:pPr eaLnBrk="1" hangingPunct="1">
                <a:spcBef>
                  <a:spcPct val="0"/>
                </a:spcBef>
                <a:buClrTx/>
                <a:buSzTx/>
                <a:buFontTx/>
                <a:buNone/>
              </a:pPr>
              <a:r>
                <a:rPr lang="en-US" altLang="en-US" sz="1400" b="1" dirty="0">
                  <a:solidFill>
                    <a:schemeClr val="bg1"/>
                  </a:solidFill>
                  <a:latin typeface="Arial" pitchFamily="34" charset="0"/>
                </a:rPr>
                <a:t>Connections</a:t>
              </a:r>
              <a:endParaRPr lang="en-US" altLang="en-US" sz="1400" dirty="0"/>
            </a:p>
          </p:txBody>
        </p:sp>
        <p:cxnSp>
          <p:nvCxnSpPr>
            <p:cNvPr id="43" name="Straight Arrow Connector 42"/>
            <p:cNvCxnSpPr>
              <a:cxnSpLocks/>
            </p:cNvCxnSpPr>
            <p:nvPr/>
          </p:nvCxnSpPr>
          <p:spPr>
            <a:xfrm flipV="1">
              <a:off x="4774468" y="3589028"/>
              <a:ext cx="541188" cy="35774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3" name="Group 32"/>
          <p:cNvGrpSpPr>
            <a:grpSpLocks/>
          </p:cNvGrpSpPr>
          <p:nvPr/>
        </p:nvGrpSpPr>
        <p:grpSpPr bwMode="auto">
          <a:xfrm>
            <a:off x="5622101" y="3544406"/>
            <a:ext cx="1425575" cy="963029"/>
            <a:chOff x="5622269" y="3437890"/>
            <a:chExt cx="1425347" cy="964052"/>
          </a:xfrm>
        </p:grpSpPr>
        <p:sp>
          <p:nvSpPr>
            <p:cNvPr id="21517" name="TextBox 38"/>
            <p:cNvSpPr txBox="1">
              <a:spLocks noChangeArrowheads="1"/>
            </p:cNvSpPr>
            <p:nvPr/>
          </p:nvSpPr>
          <p:spPr bwMode="auto">
            <a:xfrm>
              <a:off x="5622269" y="3878722"/>
              <a:ext cx="1425347" cy="52322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1" dirty="0">
                  <a:solidFill>
                    <a:schemeClr val="bg1"/>
                  </a:solidFill>
                  <a:latin typeface="Arial" pitchFamily="34" charset="0"/>
                </a:rPr>
                <a:t>Reboot</a:t>
              </a:r>
            </a:p>
            <a:p>
              <a:pPr eaLnBrk="1" hangingPunct="1">
                <a:spcBef>
                  <a:spcPct val="0"/>
                </a:spcBef>
                <a:buClrTx/>
                <a:buSzTx/>
                <a:buFontTx/>
                <a:buNone/>
              </a:pPr>
              <a:r>
                <a:rPr lang="en-US" altLang="en-US" sz="1400" b="1" dirty="0">
                  <a:solidFill>
                    <a:schemeClr val="bg1"/>
                  </a:solidFill>
                  <a:latin typeface="Arial" pitchFamily="34" charset="0"/>
                </a:rPr>
                <a:t>Touchscreen</a:t>
              </a:r>
            </a:p>
          </p:txBody>
        </p:sp>
        <p:cxnSp>
          <p:nvCxnSpPr>
            <p:cNvPr id="47" name="Straight Arrow Connector 46"/>
            <p:cNvCxnSpPr>
              <a:cxnSpLocks/>
              <a:stCxn id="21517" idx="0"/>
            </p:cNvCxnSpPr>
            <p:nvPr/>
          </p:nvCxnSpPr>
          <p:spPr>
            <a:xfrm flipV="1">
              <a:off x="6334943" y="3437890"/>
              <a:ext cx="474574" cy="4408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4" name="Group 33"/>
          <p:cNvGrpSpPr>
            <a:grpSpLocks/>
          </p:cNvGrpSpPr>
          <p:nvPr/>
        </p:nvGrpSpPr>
        <p:grpSpPr bwMode="auto">
          <a:xfrm>
            <a:off x="7368846" y="3544405"/>
            <a:ext cx="1314450" cy="1099663"/>
            <a:chOff x="7177078" y="3441542"/>
            <a:chExt cx="1313837" cy="1100292"/>
          </a:xfrm>
        </p:grpSpPr>
        <p:sp>
          <p:nvSpPr>
            <p:cNvPr id="21515" name="TextBox 40"/>
            <p:cNvSpPr txBox="1">
              <a:spLocks noChangeArrowheads="1"/>
            </p:cNvSpPr>
            <p:nvPr/>
          </p:nvSpPr>
          <p:spPr bwMode="auto">
            <a:xfrm>
              <a:off x="7177078" y="3803170"/>
              <a:ext cx="1313837" cy="738664"/>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1" dirty="0">
                  <a:solidFill>
                    <a:schemeClr val="bg1"/>
                  </a:solidFill>
                  <a:latin typeface="Arial" pitchFamily="34" charset="0"/>
                </a:rPr>
                <a:t>Click to change date and time</a:t>
              </a:r>
              <a:endParaRPr lang="en-US" altLang="en-US" sz="1400" dirty="0"/>
            </a:p>
          </p:txBody>
        </p:sp>
        <p:cxnSp>
          <p:nvCxnSpPr>
            <p:cNvPr id="49" name="Straight Arrow Connector 48"/>
            <p:cNvCxnSpPr>
              <a:cxnSpLocks/>
            </p:cNvCxnSpPr>
            <p:nvPr/>
          </p:nvCxnSpPr>
          <p:spPr>
            <a:xfrm flipH="1" flipV="1">
              <a:off x="7465057" y="3441542"/>
              <a:ext cx="267388" cy="38868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1518" name="Group 21517">
            <a:extLst>
              <a:ext uri="{FF2B5EF4-FFF2-40B4-BE49-F238E27FC236}">
                <a16:creationId xmlns:a16="http://schemas.microsoft.com/office/drawing/2014/main" id="{AAED18AC-6874-45C7-B6A1-E0CB4B4D287A}"/>
              </a:ext>
            </a:extLst>
          </p:cNvPr>
          <p:cNvGrpSpPr/>
          <p:nvPr/>
        </p:nvGrpSpPr>
        <p:grpSpPr>
          <a:xfrm>
            <a:off x="5798392" y="877256"/>
            <a:ext cx="1313524" cy="1986024"/>
            <a:chOff x="5798392" y="877256"/>
            <a:chExt cx="1313524" cy="1986024"/>
          </a:xfrm>
        </p:grpSpPr>
        <p:sp>
          <p:nvSpPr>
            <p:cNvPr id="20" name="Rectangle 19"/>
            <p:cNvSpPr/>
            <p:nvPr/>
          </p:nvSpPr>
          <p:spPr bwMode="auto">
            <a:xfrm>
              <a:off x="5798392" y="877256"/>
              <a:ext cx="1313524" cy="8770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Click - go to Onboard Keypad</a:t>
              </a:r>
              <a:endParaRPr lang="en-US" dirty="0"/>
            </a:p>
          </p:txBody>
        </p:sp>
        <p:cxnSp>
          <p:nvCxnSpPr>
            <p:cNvPr id="36" name="Straight Arrow Connector 35">
              <a:extLst>
                <a:ext uri="{FF2B5EF4-FFF2-40B4-BE49-F238E27FC236}">
                  <a16:creationId xmlns:a16="http://schemas.microsoft.com/office/drawing/2014/main" id="{DBA80FD4-84AA-4174-82DE-A2F55A557563}"/>
                </a:ext>
              </a:extLst>
            </p:cNvPr>
            <p:cNvCxnSpPr>
              <a:cxnSpLocks/>
              <a:stCxn id="20" idx="2"/>
            </p:cNvCxnSpPr>
            <p:nvPr/>
          </p:nvCxnSpPr>
          <p:spPr bwMode="auto">
            <a:xfrm flipH="1">
              <a:off x="6236416" y="1754308"/>
              <a:ext cx="218738" cy="11089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1520" name="Group 21519">
            <a:extLst>
              <a:ext uri="{FF2B5EF4-FFF2-40B4-BE49-F238E27FC236}">
                <a16:creationId xmlns:a16="http://schemas.microsoft.com/office/drawing/2014/main" id="{A0135120-31DE-4700-A3DC-2A9311F85809}"/>
              </a:ext>
            </a:extLst>
          </p:cNvPr>
          <p:cNvGrpSpPr/>
          <p:nvPr/>
        </p:nvGrpSpPr>
        <p:grpSpPr>
          <a:xfrm>
            <a:off x="7257448" y="886528"/>
            <a:ext cx="1631915" cy="1959241"/>
            <a:chOff x="7257448" y="886528"/>
            <a:chExt cx="1631915" cy="1959241"/>
          </a:xfrm>
        </p:grpSpPr>
        <p:sp>
          <p:nvSpPr>
            <p:cNvPr id="48" name="TextBox 47">
              <a:extLst>
                <a:ext uri="{FF2B5EF4-FFF2-40B4-BE49-F238E27FC236}">
                  <a16:creationId xmlns:a16="http://schemas.microsoft.com/office/drawing/2014/main" id="{C5EDCF20-2D63-4137-8305-81644F2D87F5}"/>
                </a:ext>
              </a:extLst>
            </p:cNvPr>
            <p:cNvSpPr txBox="1"/>
            <p:nvPr/>
          </p:nvSpPr>
          <p:spPr bwMode="auto">
            <a:xfrm>
              <a:off x="7257448" y="886528"/>
              <a:ext cx="1631915" cy="523220"/>
            </a:xfrm>
            <a:prstGeom prst="rect">
              <a:avLst/>
            </a:prstGeom>
            <a:solidFill>
              <a:srgbClr val="0070C0"/>
            </a:solidFill>
          </p:spPr>
          <p:txBody>
            <a:bodyPr wrap="square">
              <a:spAutoFit/>
            </a:bodyPr>
            <a:lstStyle/>
            <a:p>
              <a:pPr fontAlgn="auto">
                <a:spcBef>
                  <a:spcPts val="0"/>
                </a:spcBef>
                <a:spcAft>
                  <a:spcPts val="0"/>
                </a:spcAft>
                <a:defRPr/>
              </a:pPr>
              <a:r>
                <a:rPr lang="en-US" sz="1400" b="1" dirty="0">
                  <a:solidFill>
                    <a:schemeClr val="bg1"/>
                  </a:solidFill>
                </a:rPr>
                <a:t>Click - go to </a:t>
              </a:r>
              <a:r>
                <a:rPr lang="en-US" sz="1400" b="1" dirty="0" err="1">
                  <a:solidFill>
                    <a:schemeClr val="bg1"/>
                  </a:solidFill>
                </a:rPr>
                <a:t>XtightVNCViewer</a:t>
              </a:r>
              <a:endParaRPr lang="en-US" sz="1400" dirty="0">
                <a:latin typeface="+mn-lt"/>
                <a:cs typeface="+mn-cs"/>
              </a:endParaRPr>
            </a:p>
          </p:txBody>
        </p:sp>
        <p:cxnSp>
          <p:nvCxnSpPr>
            <p:cNvPr id="50" name="Straight Arrow Connector 49">
              <a:extLst>
                <a:ext uri="{FF2B5EF4-FFF2-40B4-BE49-F238E27FC236}">
                  <a16:creationId xmlns:a16="http://schemas.microsoft.com/office/drawing/2014/main" id="{C708DCB1-680C-4D42-85EC-DC01E88EC97F}"/>
                </a:ext>
              </a:extLst>
            </p:cNvPr>
            <p:cNvCxnSpPr>
              <a:cxnSpLocks/>
              <a:stCxn id="48" idx="2"/>
            </p:cNvCxnSpPr>
            <p:nvPr/>
          </p:nvCxnSpPr>
          <p:spPr bwMode="auto">
            <a:xfrm>
              <a:off x="8073406" y="1409748"/>
              <a:ext cx="262698" cy="143602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1511"/>
                                        </p:tgtEl>
                                        <p:attrNameLst>
                                          <p:attrName>style.visibility</p:attrName>
                                        </p:attrNameLst>
                                      </p:cBhvr>
                                      <p:to>
                                        <p:strVal val="visible"/>
                                      </p:to>
                                    </p:set>
                                    <p:anim calcmode="lin" valueType="num">
                                      <p:cBhvr additive="base">
                                        <p:cTn id="11" dur="500" fill="hold"/>
                                        <p:tgtEl>
                                          <p:spTgt spid="21511"/>
                                        </p:tgtEl>
                                        <p:attrNameLst>
                                          <p:attrName>ppt_x</p:attrName>
                                        </p:attrNameLst>
                                      </p:cBhvr>
                                      <p:tavLst>
                                        <p:tav tm="0">
                                          <p:val>
                                            <p:strVal val="#ppt_x"/>
                                          </p:val>
                                        </p:tav>
                                        <p:tav tm="100000">
                                          <p:val>
                                            <p:strVal val="#ppt_x"/>
                                          </p:val>
                                        </p:tav>
                                      </p:tavLst>
                                    </p:anim>
                                    <p:anim calcmode="lin" valueType="num">
                                      <p:cBhvr additive="base">
                                        <p:cTn id="12" dur="500" fill="hold"/>
                                        <p:tgtEl>
                                          <p:spTgt spid="2151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15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514"/>
                                        </p:tgtEl>
                                        <p:attrNameLst>
                                          <p:attrName>style.visibility</p:attrName>
                                        </p:attrNameLst>
                                      </p:cBhvr>
                                      <p:to>
                                        <p:strVal val="visible"/>
                                      </p:to>
                                    </p:set>
                                    <p:anim calcmode="lin" valueType="num">
                                      <p:cBhvr additive="base">
                                        <p:cTn id="21" dur="500" fill="hold"/>
                                        <p:tgtEl>
                                          <p:spTgt spid="21514"/>
                                        </p:tgtEl>
                                        <p:attrNameLst>
                                          <p:attrName>ppt_x</p:attrName>
                                        </p:attrNameLst>
                                      </p:cBhvr>
                                      <p:tavLst>
                                        <p:tav tm="0">
                                          <p:val>
                                            <p:strVal val="#ppt_x"/>
                                          </p:val>
                                        </p:tav>
                                        <p:tav tm="100000">
                                          <p:val>
                                            <p:strVal val="#ppt_x"/>
                                          </p:val>
                                        </p:tav>
                                      </p:tavLst>
                                    </p:anim>
                                    <p:anim calcmode="lin" valueType="num">
                                      <p:cBhvr additive="base">
                                        <p:cTn id="22" dur="500" fill="hold"/>
                                        <p:tgtEl>
                                          <p:spTgt spid="2151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151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518"/>
                                        </p:tgtEl>
                                        <p:attrNameLst>
                                          <p:attrName>style.visibility</p:attrName>
                                        </p:attrNameLst>
                                      </p:cBhvr>
                                      <p:to>
                                        <p:strVal val="visible"/>
                                      </p:to>
                                    </p:set>
                                    <p:anim calcmode="lin" valueType="num">
                                      <p:cBhvr additive="base">
                                        <p:cTn id="31" dur="500" fill="hold"/>
                                        <p:tgtEl>
                                          <p:spTgt spid="21518"/>
                                        </p:tgtEl>
                                        <p:attrNameLst>
                                          <p:attrName>ppt_x</p:attrName>
                                        </p:attrNameLst>
                                      </p:cBhvr>
                                      <p:tavLst>
                                        <p:tav tm="0">
                                          <p:val>
                                            <p:strVal val="#ppt_x"/>
                                          </p:val>
                                        </p:tav>
                                        <p:tav tm="100000">
                                          <p:val>
                                            <p:strVal val="#ppt_x"/>
                                          </p:val>
                                        </p:tav>
                                      </p:tavLst>
                                    </p:anim>
                                    <p:anim calcmode="lin" valueType="num">
                                      <p:cBhvr additive="base">
                                        <p:cTn id="32" dur="500" fill="hold"/>
                                        <p:tgtEl>
                                          <p:spTgt spid="2151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151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1520"/>
                                        </p:tgtEl>
                                        <p:attrNameLst>
                                          <p:attrName>style.visibility</p:attrName>
                                        </p:attrNameLst>
                                      </p:cBhvr>
                                      <p:to>
                                        <p:strVal val="visible"/>
                                      </p:to>
                                    </p:set>
                                    <p:anim calcmode="lin" valueType="num">
                                      <p:cBhvr additive="base">
                                        <p:cTn id="45" dur="500" fill="hold"/>
                                        <p:tgtEl>
                                          <p:spTgt spid="21520"/>
                                        </p:tgtEl>
                                        <p:attrNameLst>
                                          <p:attrName>ppt_x</p:attrName>
                                        </p:attrNameLst>
                                      </p:cBhvr>
                                      <p:tavLst>
                                        <p:tav tm="0">
                                          <p:val>
                                            <p:strVal val="#ppt_x"/>
                                          </p:val>
                                        </p:tav>
                                        <p:tav tm="100000">
                                          <p:val>
                                            <p:strVal val="#ppt_x"/>
                                          </p:val>
                                        </p:tav>
                                      </p:tavLst>
                                    </p:anim>
                                    <p:anim calcmode="lin" valueType="num">
                                      <p:cBhvr additive="base">
                                        <p:cTn id="46" dur="500" fill="hold"/>
                                        <p:tgtEl>
                                          <p:spTgt spid="215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13"/>
            <a:ext cx="8229600" cy="1143001"/>
          </a:xfrm>
        </p:spPr>
        <p:txBody>
          <a:bodyPr/>
          <a:lstStyle/>
          <a:p>
            <a:pPr eaLnBrk="1" fontAlgn="auto" hangingPunct="1">
              <a:spcAft>
                <a:spcPts val="0"/>
              </a:spcAft>
              <a:defRPr/>
            </a:pPr>
            <a:r>
              <a:rPr lang="en-US" dirty="0">
                <a:solidFill>
                  <a:srgbClr val="0070C0"/>
                </a:solidFill>
              </a:rPr>
              <a:t>OnScreen Keyboard</a:t>
            </a:r>
          </a:p>
        </p:txBody>
      </p:sp>
      <p:sp>
        <p:nvSpPr>
          <p:cNvPr id="19459" name="Content Placeholder 2"/>
          <p:cNvSpPr>
            <a:spLocks noGrp="1"/>
          </p:cNvSpPr>
          <p:nvPr>
            <p:ph idx="1"/>
          </p:nvPr>
        </p:nvSpPr>
        <p:spPr>
          <a:xfrm>
            <a:off x="485775" y="708025"/>
            <a:ext cx="8558213" cy="1198563"/>
          </a:xfrm>
        </p:spPr>
        <p:txBody>
          <a:bodyPr/>
          <a:lstStyle/>
          <a:p>
            <a:pPr eaLnBrk="1" hangingPunct="1"/>
            <a:r>
              <a:rPr lang="en-US" altLang="en-US"/>
              <a:t>Click to open onscreen keyboard at main screen</a:t>
            </a:r>
          </a:p>
        </p:txBody>
      </p:sp>
      <p:sp>
        <p:nvSpPr>
          <p:cNvPr id="5" name="Rectangle 4"/>
          <p:cNvSpPr/>
          <p:nvPr/>
        </p:nvSpPr>
        <p:spPr>
          <a:xfrm>
            <a:off x="193675" y="3486150"/>
            <a:ext cx="1584325" cy="10302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461" name="TextBox 5"/>
          <p:cNvSpPr txBox="1">
            <a:spLocks noChangeArrowheads="1"/>
          </p:cNvSpPr>
          <p:nvPr/>
        </p:nvSpPr>
        <p:spPr bwMode="auto">
          <a:xfrm>
            <a:off x="193675" y="3509963"/>
            <a:ext cx="1584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b="1">
                <a:solidFill>
                  <a:schemeClr val="bg1"/>
                </a:solidFill>
                <a:latin typeface="Arial" pitchFamily="34" charset="0"/>
              </a:rPr>
              <a:t>Click on ‘OnScreen Keyboard’</a:t>
            </a:r>
            <a:endParaRPr lang="en-US" altLang="en-US" sz="1800"/>
          </a:p>
        </p:txBody>
      </p:sp>
      <p:cxnSp>
        <p:nvCxnSpPr>
          <p:cNvPr id="8" name="Straight Arrow Connector 7"/>
          <p:cNvCxnSpPr>
            <a:stCxn id="5" idx="0"/>
            <a:endCxn id="7" idx="2"/>
          </p:cNvCxnSpPr>
          <p:nvPr/>
        </p:nvCxnSpPr>
        <p:spPr>
          <a:xfrm flipV="1">
            <a:off x="985838" y="2273300"/>
            <a:ext cx="792162" cy="12128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46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1423988"/>
            <a:ext cx="687863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1778000" y="1933575"/>
            <a:ext cx="852488" cy="679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9465" name="Group 8"/>
          <p:cNvGrpSpPr>
            <a:grpSpLocks/>
          </p:cNvGrpSpPr>
          <p:nvPr/>
        </p:nvGrpSpPr>
        <p:grpSpPr bwMode="auto">
          <a:xfrm>
            <a:off x="7910513" y="1562100"/>
            <a:ext cx="736600" cy="231775"/>
            <a:chOff x="7813964" y="1793174"/>
            <a:chExt cx="736270" cy="230832"/>
          </a:xfrm>
        </p:grpSpPr>
        <p:sp>
          <p:nvSpPr>
            <p:cNvPr id="10" name="Rectangle 9"/>
            <p:cNvSpPr/>
            <p:nvPr/>
          </p:nvSpPr>
          <p:spPr>
            <a:xfrm>
              <a:off x="7813964" y="1793174"/>
              <a:ext cx="736270" cy="154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67" name="TextBox 10"/>
            <p:cNvSpPr txBox="1">
              <a:spLocks noChangeArrowheads="1"/>
            </p:cNvSpPr>
            <p:nvPr/>
          </p:nvSpPr>
          <p:spPr bwMode="auto">
            <a:xfrm>
              <a:off x="7813964" y="1793174"/>
              <a:ext cx="7362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900" b="1" dirty="0">
                  <a:latin typeface="Arial Black" pitchFamily="34" charset="0"/>
                </a:rPr>
                <a:t>LOCKED</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229600" cy="1143000"/>
          </a:xfrm>
        </p:spPr>
        <p:txBody>
          <a:bodyPr/>
          <a:lstStyle/>
          <a:p>
            <a:pPr eaLnBrk="1" fontAlgn="auto" hangingPunct="1">
              <a:spcAft>
                <a:spcPts val="0"/>
              </a:spcAft>
              <a:defRPr/>
            </a:pPr>
            <a:r>
              <a:rPr lang="en-US" dirty="0">
                <a:solidFill>
                  <a:srgbClr val="0070C0"/>
                </a:solidFill>
              </a:rPr>
              <a:t>OnScreen Keyboard</a:t>
            </a:r>
          </a:p>
        </p:txBody>
      </p:sp>
      <p:pic>
        <p:nvPicPr>
          <p:cNvPr id="204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1227138"/>
            <a:ext cx="7416800"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3995738"/>
            <a:ext cx="41148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5" name="Group 4"/>
          <p:cNvGrpSpPr>
            <a:grpSpLocks/>
          </p:cNvGrpSpPr>
          <p:nvPr/>
        </p:nvGrpSpPr>
        <p:grpSpPr bwMode="auto">
          <a:xfrm>
            <a:off x="7556500" y="1341438"/>
            <a:ext cx="735013" cy="230187"/>
            <a:chOff x="7813964" y="1793174"/>
            <a:chExt cx="736270" cy="230832"/>
          </a:xfrm>
        </p:grpSpPr>
        <p:sp>
          <p:nvSpPr>
            <p:cNvPr id="6" name="Rectangle 5"/>
            <p:cNvSpPr/>
            <p:nvPr/>
          </p:nvSpPr>
          <p:spPr>
            <a:xfrm>
              <a:off x="7813964" y="1793174"/>
              <a:ext cx="736270" cy="1544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7" name="TextBox 6"/>
            <p:cNvSpPr txBox="1">
              <a:spLocks noChangeArrowheads="1"/>
            </p:cNvSpPr>
            <p:nvPr/>
          </p:nvSpPr>
          <p:spPr bwMode="auto">
            <a:xfrm>
              <a:off x="7813964" y="1793174"/>
              <a:ext cx="7362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900" b="1">
                  <a:latin typeface="Arial Black" pitchFamily="34" charset="0"/>
                </a:rPr>
                <a:t>LOCKED</a:t>
              </a:r>
            </a:p>
          </p:txBody>
        </p:sp>
      </p:grpSp>
      <p:pic>
        <p:nvPicPr>
          <p:cNvPr id="4" name="Picture 3" descr="A screen shot of a computer keyboard&#10;&#10;Description automatically generated">
            <a:extLst>
              <a:ext uri="{FF2B5EF4-FFF2-40B4-BE49-F238E27FC236}">
                <a16:creationId xmlns:a16="http://schemas.microsoft.com/office/drawing/2014/main" id="{0E3D94AB-42E3-4D17-A322-F6694047D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7991" y="4083769"/>
            <a:ext cx="4048509" cy="26146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117475" y="1988596"/>
            <a:ext cx="9093200" cy="1712035"/>
          </a:xfrm>
        </p:spPr>
        <p:txBody>
          <a:bodyPr/>
          <a:lstStyle/>
          <a:p>
            <a:pPr marL="346075" indent="-346075" eaLnBrk="1" hangingPunct="1">
              <a:buClr>
                <a:schemeClr val="accent1"/>
              </a:buClr>
              <a:buSzPct val="100000"/>
            </a:pPr>
            <a:r>
              <a:rPr lang="en-US" altLang="en-US" sz="2400" dirty="0">
                <a:latin typeface="Arial" pitchFamily="34" charset="0"/>
                <a:cs typeface="Arial" pitchFamily="34" charset="0"/>
              </a:rPr>
              <a:t>The TOUCH-10.1 and TOUCH-15.4 are touchscreen interfaces designed to simplify user access with the MCS-Magnum utilizing MCS-Connect to provide both graphics and service mode access to technicians</a:t>
            </a:r>
            <a:r>
              <a:rPr lang="en-US" altLang="en-US" sz="2800" dirty="0">
                <a:latin typeface="Arial" pitchFamily="34" charset="0"/>
                <a:cs typeface="Arial" pitchFamily="34" charset="0"/>
              </a:rPr>
              <a:t>.</a:t>
            </a:r>
            <a:endParaRPr lang="en-US" altLang="en-US" sz="4400" dirty="0"/>
          </a:p>
        </p:txBody>
      </p:sp>
      <p:sp>
        <p:nvSpPr>
          <p:cNvPr id="2" name="Rectangle 1"/>
          <p:cNvSpPr/>
          <p:nvPr/>
        </p:nvSpPr>
        <p:spPr>
          <a:xfrm>
            <a:off x="117475" y="4060582"/>
            <a:ext cx="9026525" cy="1477328"/>
          </a:xfrm>
          <a:prstGeom prst="rect">
            <a:avLst/>
          </a:prstGeom>
        </p:spPr>
        <p:txBody>
          <a:bodyPr>
            <a:spAutoFit/>
          </a:bodyPr>
          <a:lstStyle/>
          <a:p>
            <a:pPr marL="396875" indent="-396875" fontAlgn="auto">
              <a:spcBef>
                <a:spcPts val="0"/>
              </a:spcBef>
              <a:spcAft>
                <a:spcPts val="0"/>
              </a:spcAft>
              <a:buClr>
                <a:schemeClr val="accent1"/>
              </a:buClr>
              <a:buFont typeface="Wingdings" panose="05000000000000000000" pitchFamily="2" charset="2"/>
              <a:buChar char="§"/>
              <a:defRPr/>
            </a:pPr>
            <a:r>
              <a:rPr lang="en-US" sz="2400" dirty="0"/>
              <a:t>Information and graphics on the TOUCH 10.1 and TOUCH 15.4 are shown on a high resolution (1280x800) LCD display with LED backlighting, which will guarantee long-life operation. </a:t>
            </a:r>
          </a:p>
          <a:p>
            <a:pPr fontAlgn="auto">
              <a:spcBef>
                <a:spcPts val="0"/>
              </a:spcBef>
              <a:spcAft>
                <a:spcPts val="0"/>
              </a:spcAft>
              <a:defRPr/>
            </a:pPr>
            <a:r>
              <a:rPr lang="en-US" dirty="0">
                <a:latin typeface="+mn-lt"/>
                <a:cs typeface="+mn-cs"/>
              </a:rPr>
              <a:t> </a:t>
            </a:r>
          </a:p>
        </p:txBody>
      </p:sp>
      <p:sp>
        <p:nvSpPr>
          <p:cNvPr id="4" name="Title 1"/>
          <p:cNvSpPr txBox="1">
            <a:spLocks/>
          </p:cNvSpPr>
          <p:nvPr/>
        </p:nvSpPr>
        <p:spPr>
          <a:xfrm>
            <a:off x="117475" y="282275"/>
            <a:ext cx="8886676" cy="585003"/>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2008 -  MCS Introduces 1st Touchscreens </a:t>
            </a:r>
          </a:p>
        </p:txBody>
      </p:sp>
      <p:sp>
        <p:nvSpPr>
          <p:cNvPr id="3" name="TextBox 2"/>
          <p:cNvSpPr txBox="1"/>
          <p:nvPr/>
        </p:nvSpPr>
        <p:spPr>
          <a:xfrm>
            <a:off x="117475" y="957433"/>
            <a:ext cx="9026525" cy="80021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spc="-50" dirty="0">
                <a:solidFill>
                  <a:srgbClr val="FF0000"/>
                </a:solidFill>
              </a:rPr>
              <a:t>2014 MCS Introduces next generation of High-Resolution Touchscreen 15.4”</a:t>
            </a:r>
          </a:p>
          <a:p>
            <a:pPr marL="285750" indent="-285750">
              <a:spcAft>
                <a:spcPts val="1200"/>
              </a:spcAft>
              <a:buFont typeface="Arial" panose="020B0604020202020204" pitchFamily="34" charset="0"/>
              <a:buChar char="•"/>
            </a:pPr>
            <a:r>
              <a:rPr lang="en-US" b="1" spc="-50" dirty="0">
                <a:solidFill>
                  <a:srgbClr val="FF0000"/>
                </a:solidFill>
              </a:rPr>
              <a:t>2017 MCS Introduces High Resolution Touchscreen 10.1”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0">
                                            <p:txEl>
                                              <p:pRg st="0" end="0"/>
                                            </p:txEl>
                                          </p:spTgt>
                                        </p:tgtEl>
                                        <p:attrNameLst>
                                          <p:attrName>style.visibility</p:attrName>
                                        </p:attrNameLst>
                                      </p:cBhvr>
                                      <p:to>
                                        <p:strVal val="visible"/>
                                      </p:to>
                                    </p:set>
                                    <p:anim calcmode="lin" valueType="num">
                                      <p:cBhvr additive="base">
                                        <p:cTn id="13" dur="500" fill="hold"/>
                                        <p:tgtEl>
                                          <p:spTgt spid="717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1813" y="1665288"/>
            <a:ext cx="8229600" cy="1143000"/>
          </a:xfrm>
          <a:prstGeom prst="rect">
            <a:avLst/>
          </a:prstGeom>
        </p:spPr>
        <p:txBody>
          <a:bodyPr/>
          <a:lstStyle>
            <a:lvl1pPr algn="ctr" rtl="0" eaLnBrk="0" fontAlgn="base" hangingPunct="0">
              <a:spcBef>
                <a:spcPct val="0"/>
              </a:spcBef>
              <a:spcAft>
                <a:spcPct val="0"/>
              </a:spcAft>
              <a:defRPr sz="4000" b="1" kern="1200">
                <a:solidFill>
                  <a:srgbClr val="FF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000" b="1">
                <a:solidFill>
                  <a:srgbClr val="FF0000"/>
                </a:solidFill>
                <a:latin typeface="Arial" pitchFamily="34" charset="0"/>
                <a:cs typeface="Arial" pitchFamily="34" charset="0"/>
              </a:defRPr>
            </a:lvl2pPr>
            <a:lvl3pPr algn="ctr" rtl="0" eaLnBrk="0" fontAlgn="base" hangingPunct="0">
              <a:spcBef>
                <a:spcPct val="0"/>
              </a:spcBef>
              <a:spcAft>
                <a:spcPct val="0"/>
              </a:spcAft>
              <a:defRPr sz="4000" b="1">
                <a:solidFill>
                  <a:srgbClr val="FF0000"/>
                </a:solidFill>
                <a:latin typeface="Arial" pitchFamily="34" charset="0"/>
                <a:cs typeface="Arial" pitchFamily="34" charset="0"/>
              </a:defRPr>
            </a:lvl3pPr>
            <a:lvl4pPr algn="ctr" rtl="0" eaLnBrk="0" fontAlgn="base" hangingPunct="0">
              <a:spcBef>
                <a:spcPct val="0"/>
              </a:spcBef>
              <a:spcAft>
                <a:spcPct val="0"/>
              </a:spcAft>
              <a:defRPr sz="4000" b="1">
                <a:solidFill>
                  <a:srgbClr val="FF0000"/>
                </a:solidFill>
                <a:latin typeface="Arial" pitchFamily="34" charset="0"/>
                <a:cs typeface="Arial" pitchFamily="34" charset="0"/>
              </a:defRPr>
            </a:lvl4pPr>
            <a:lvl5pPr algn="ctr" rtl="0" eaLnBrk="0" fontAlgn="base" hangingPunct="0">
              <a:spcBef>
                <a:spcPct val="0"/>
              </a:spcBef>
              <a:spcAft>
                <a:spcPct val="0"/>
              </a:spcAft>
              <a:defRPr sz="4000" b="1">
                <a:solidFill>
                  <a:srgbClr val="FF0000"/>
                </a:solidFill>
                <a:latin typeface="Arial" pitchFamily="34" charset="0"/>
                <a:cs typeface="Arial" pitchFamily="34" charset="0"/>
              </a:defRPr>
            </a:lvl5pPr>
            <a:lvl6pPr marL="457200" algn="ctr" rtl="0" fontAlgn="base">
              <a:spcBef>
                <a:spcPct val="0"/>
              </a:spcBef>
              <a:spcAft>
                <a:spcPct val="0"/>
              </a:spcAft>
              <a:defRPr sz="4000" b="1">
                <a:solidFill>
                  <a:srgbClr val="FF0000"/>
                </a:solidFill>
                <a:latin typeface="Arial" pitchFamily="34" charset="0"/>
                <a:cs typeface="Arial" pitchFamily="34" charset="0"/>
              </a:defRPr>
            </a:lvl6pPr>
            <a:lvl7pPr marL="914400" algn="ctr" rtl="0" fontAlgn="base">
              <a:spcBef>
                <a:spcPct val="0"/>
              </a:spcBef>
              <a:spcAft>
                <a:spcPct val="0"/>
              </a:spcAft>
              <a:defRPr sz="4000" b="1">
                <a:solidFill>
                  <a:srgbClr val="FF0000"/>
                </a:solidFill>
                <a:latin typeface="Arial" pitchFamily="34" charset="0"/>
                <a:cs typeface="Arial" pitchFamily="34" charset="0"/>
              </a:defRPr>
            </a:lvl7pPr>
            <a:lvl8pPr marL="1371600" algn="ctr" rtl="0" fontAlgn="base">
              <a:spcBef>
                <a:spcPct val="0"/>
              </a:spcBef>
              <a:spcAft>
                <a:spcPct val="0"/>
              </a:spcAft>
              <a:defRPr sz="4000" b="1">
                <a:solidFill>
                  <a:srgbClr val="FF0000"/>
                </a:solidFill>
                <a:latin typeface="Arial" pitchFamily="34" charset="0"/>
                <a:cs typeface="Arial" pitchFamily="34" charset="0"/>
              </a:defRPr>
            </a:lvl8pPr>
            <a:lvl9pPr marL="1828800" algn="ctr" rtl="0" fontAlgn="base">
              <a:spcBef>
                <a:spcPct val="0"/>
              </a:spcBef>
              <a:spcAft>
                <a:spcPct val="0"/>
              </a:spcAft>
              <a:defRPr sz="4000" b="1">
                <a:solidFill>
                  <a:srgbClr val="FF0000"/>
                </a:solidFill>
                <a:latin typeface="Arial" pitchFamily="34" charset="0"/>
                <a:cs typeface="Arial" pitchFamily="34" charset="0"/>
              </a:defRPr>
            </a:lvl9pPr>
          </a:lstStyle>
          <a:p>
            <a:pPr>
              <a:defRPr/>
            </a:pPr>
            <a:r>
              <a:rPr lang="en-US" dirty="0">
                <a:solidFill>
                  <a:srgbClr val="0070C0"/>
                </a:solidFill>
              </a:rPr>
              <a:t>Locating the Files</a:t>
            </a:r>
          </a:p>
          <a:p>
            <a:pPr>
              <a:defRPr/>
            </a:pPr>
            <a:endParaRPr lang="en-US" dirty="0">
              <a:solidFill>
                <a:srgbClr val="0070C0"/>
              </a:solidFill>
            </a:endParaRPr>
          </a:p>
          <a:p>
            <a:pPr>
              <a:defRPr/>
            </a:pPr>
            <a:r>
              <a:rPr lang="en-US" dirty="0"/>
              <a:t>Bookmarks, Networks </a:t>
            </a:r>
          </a:p>
          <a:p>
            <a:pPr>
              <a:defRPr/>
            </a:pPr>
            <a:r>
              <a:rPr lang="en-US" dirty="0"/>
              <a:t>&amp;</a:t>
            </a:r>
          </a:p>
          <a:p>
            <a:pPr>
              <a:defRPr/>
            </a:pPr>
            <a:r>
              <a:rPr lang="en-US" dirty="0"/>
              <a:t>Graphic Files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2312" y="179331"/>
            <a:ext cx="7718425" cy="584200"/>
          </a:xfrm>
          <a:prstGeom prst="rect">
            <a:avLst/>
          </a:prstGeom>
          <a:noFill/>
        </p:spPr>
        <p:txBody>
          <a:bodyPr>
            <a:spAutoFit/>
          </a:bodyPr>
          <a:lstStyle/>
          <a:p>
            <a:pPr algn="ctr" fontAlgn="auto">
              <a:spcBef>
                <a:spcPts val="0"/>
              </a:spcBef>
              <a:spcAft>
                <a:spcPts val="0"/>
              </a:spcAft>
              <a:defRPr/>
            </a:pPr>
            <a:r>
              <a:rPr lang="en-US" sz="3200" b="1" dirty="0">
                <a:solidFill>
                  <a:srgbClr val="0070C0"/>
                </a:solidFill>
                <a:effectLst>
                  <a:outerShdw blurRad="38100" dist="38100" dir="2700000" algn="tl">
                    <a:srgbClr val="000000">
                      <a:alpha val="43137"/>
                    </a:srgbClr>
                  </a:outerShdw>
                </a:effectLst>
              </a:rPr>
              <a:t>MCS </a:t>
            </a:r>
            <a:r>
              <a:rPr lang="en-US" sz="3200" b="1" cap="all" dirty="0">
                <a:solidFill>
                  <a:srgbClr val="0070C0"/>
                </a:solidFill>
                <a:effectLst>
                  <a:outerShdw blurRad="38100" dist="38100" dir="2700000" algn="tl">
                    <a:srgbClr val="000000">
                      <a:alpha val="43137"/>
                    </a:srgbClr>
                  </a:outerShdw>
                </a:effectLst>
              </a:rPr>
              <a:t>Bookmarks</a:t>
            </a:r>
          </a:p>
        </p:txBody>
      </p:sp>
      <p:grpSp>
        <p:nvGrpSpPr>
          <p:cNvPr id="8" name="Group 7">
            <a:extLst>
              <a:ext uri="{FF2B5EF4-FFF2-40B4-BE49-F238E27FC236}">
                <a16:creationId xmlns:a16="http://schemas.microsoft.com/office/drawing/2014/main" id="{8AA4BE5C-7441-488A-862C-2AE063048361}"/>
              </a:ext>
            </a:extLst>
          </p:cNvPr>
          <p:cNvGrpSpPr/>
          <p:nvPr/>
        </p:nvGrpSpPr>
        <p:grpSpPr>
          <a:xfrm>
            <a:off x="656660" y="1137463"/>
            <a:ext cx="7784077" cy="4170121"/>
            <a:chOff x="654043" y="1273113"/>
            <a:chExt cx="7784077" cy="4170121"/>
          </a:xfrm>
        </p:grpSpPr>
        <p:grpSp>
          <p:nvGrpSpPr>
            <p:cNvPr id="34" name="Group 33">
              <a:extLst>
                <a:ext uri="{FF2B5EF4-FFF2-40B4-BE49-F238E27FC236}">
                  <a16:creationId xmlns:a16="http://schemas.microsoft.com/office/drawing/2014/main" id="{7A1A7739-5B5B-4971-A3DD-17F73082AE74}"/>
                </a:ext>
              </a:extLst>
            </p:cNvPr>
            <p:cNvGrpSpPr/>
            <p:nvPr/>
          </p:nvGrpSpPr>
          <p:grpSpPr>
            <a:xfrm>
              <a:off x="654043" y="1273113"/>
              <a:ext cx="7784077" cy="4170121"/>
              <a:chOff x="426393" y="2516831"/>
              <a:chExt cx="7784077" cy="4170121"/>
            </a:xfrm>
          </p:grpSpPr>
          <p:pic>
            <p:nvPicPr>
              <p:cNvPr id="17" name="Picture 8">
                <a:extLst>
                  <a:ext uri="{FF2B5EF4-FFF2-40B4-BE49-F238E27FC236}">
                    <a16:creationId xmlns:a16="http://schemas.microsoft.com/office/drawing/2014/main" id="{BE51FF51-2F5F-462C-968E-016C741C14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0430" y="2516831"/>
                <a:ext cx="6670040" cy="417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7D08C2AD-D4F2-48E9-950A-B555846349F7}"/>
                  </a:ext>
                </a:extLst>
              </p:cNvPr>
              <p:cNvGrpSpPr/>
              <p:nvPr/>
            </p:nvGrpSpPr>
            <p:grpSpPr>
              <a:xfrm>
                <a:off x="426393" y="3604043"/>
                <a:ext cx="1832013" cy="1823066"/>
                <a:chOff x="265541" y="4980721"/>
                <a:chExt cx="1889307" cy="1880081"/>
              </a:xfrm>
            </p:grpSpPr>
            <p:grpSp>
              <p:nvGrpSpPr>
                <p:cNvPr id="20" name="Group 19">
                  <a:extLst>
                    <a:ext uri="{FF2B5EF4-FFF2-40B4-BE49-F238E27FC236}">
                      <a16:creationId xmlns:a16="http://schemas.microsoft.com/office/drawing/2014/main" id="{B4449795-5904-497A-9716-85FB495DD04E}"/>
                    </a:ext>
                  </a:extLst>
                </p:cNvPr>
                <p:cNvGrpSpPr/>
                <p:nvPr/>
              </p:nvGrpSpPr>
              <p:grpSpPr>
                <a:xfrm>
                  <a:off x="265541" y="6130318"/>
                  <a:ext cx="1763657" cy="730484"/>
                  <a:chOff x="505377" y="5075647"/>
                  <a:chExt cx="1821850" cy="730484"/>
                </a:xfrm>
              </p:grpSpPr>
              <p:sp>
                <p:nvSpPr>
                  <p:cNvPr id="23" name="Rectangle 22">
                    <a:extLst>
                      <a:ext uri="{FF2B5EF4-FFF2-40B4-BE49-F238E27FC236}">
                        <a16:creationId xmlns:a16="http://schemas.microsoft.com/office/drawing/2014/main" id="{440B8172-DC51-47CF-97AC-B17965109A19}"/>
                      </a:ext>
                    </a:extLst>
                  </p:cNvPr>
                  <p:cNvSpPr/>
                  <p:nvPr/>
                </p:nvSpPr>
                <p:spPr>
                  <a:xfrm>
                    <a:off x="505377" y="5075647"/>
                    <a:ext cx="1821849" cy="73048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TextBox 5">
                    <a:extLst>
                      <a:ext uri="{FF2B5EF4-FFF2-40B4-BE49-F238E27FC236}">
                        <a16:creationId xmlns:a16="http://schemas.microsoft.com/office/drawing/2014/main" id="{3FBEF320-2CD6-4794-86AF-095599CC383B}"/>
                      </a:ext>
                    </a:extLst>
                  </p:cNvPr>
                  <p:cNvSpPr txBox="1">
                    <a:spLocks noChangeArrowheads="1"/>
                  </p:cNvSpPr>
                  <p:nvPr/>
                </p:nvSpPr>
                <p:spPr bwMode="auto">
                  <a:xfrm>
                    <a:off x="505377" y="5078936"/>
                    <a:ext cx="1821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b="1" dirty="0">
                        <a:solidFill>
                          <a:schemeClr val="bg1"/>
                        </a:solidFill>
                        <a:latin typeface="Arial" pitchFamily="34" charset="0"/>
                      </a:rPr>
                      <a:t>Click on </a:t>
                    </a:r>
                  </a:p>
                  <a:p>
                    <a:pPr eaLnBrk="1" hangingPunct="1">
                      <a:spcBef>
                        <a:spcPct val="0"/>
                      </a:spcBef>
                      <a:buClrTx/>
                      <a:buSzTx/>
                      <a:buFontTx/>
                      <a:buNone/>
                    </a:pPr>
                    <a:r>
                      <a:rPr lang="en-US" altLang="en-US" sz="1800" b="1" dirty="0">
                        <a:solidFill>
                          <a:schemeClr val="bg1"/>
                        </a:solidFill>
                        <a:latin typeface="Arial" pitchFamily="34" charset="0"/>
                      </a:rPr>
                      <a:t>‘MCS TOOLS’</a:t>
                    </a:r>
                    <a:endParaRPr lang="en-US" altLang="en-US" sz="1800" dirty="0"/>
                  </a:p>
                </p:txBody>
              </p:sp>
            </p:grpSp>
            <p:cxnSp>
              <p:nvCxnSpPr>
                <p:cNvPr id="21" name="Straight Arrow Connector 20">
                  <a:extLst>
                    <a:ext uri="{FF2B5EF4-FFF2-40B4-BE49-F238E27FC236}">
                      <a16:creationId xmlns:a16="http://schemas.microsoft.com/office/drawing/2014/main" id="{22F2D2B6-99B9-427D-B28C-CF33C88707BB}"/>
                    </a:ext>
                  </a:extLst>
                </p:cNvPr>
                <p:cNvCxnSpPr>
                  <a:cxnSpLocks/>
                  <a:stCxn id="23" idx="0"/>
                  <a:endCxn id="22" idx="3"/>
                </p:cNvCxnSpPr>
                <p:nvPr/>
              </p:nvCxnSpPr>
              <p:spPr>
                <a:xfrm flipV="1">
                  <a:off x="1147369" y="5427876"/>
                  <a:ext cx="309562" cy="70244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6788CA6-4341-44C7-BEAA-6474C25CB077}"/>
                    </a:ext>
                  </a:extLst>
                </p:cNvPr>
                <p:cNvSpPr/>
                <p:nvPr/>
              </p:nvSpPr>
              <p:spPr>
                <a:xfrm>
                  <a:off x="1337187" y="4980721"/>
                  <a:ext cx="817661" cy="5238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grpSp>
          <p:nvGrpSpPr>
            <p:cNvPr id="35" name="Group 12">
              <a:extLst>
                <a:ext uri="{FF2B5EF4-FFF2-40B4-BE49-F238E27FC236}">
                  <a16:creationId xmlns:a16="http://schemas.microsoft.com/office/drawing/2014/main" id="{4C7F9A05-EC7D-4474-A780-57B29BA2726B}"/>
                </a:ext>
              </a:extLst>
            </p:cNvPr>
            <p:cNvGrpSpPr>
              <a:grpSpLocks/>
            </p:cNvGrpSpPr>
            <p:nvPr/>
          </p:nvGrpSpPr>
          <p:grpSpPr bwMode="auto">
            <a:xfrm>
              <a:off x="7530079" y="1378027"/>
              <a:ext cx="811489" cy="325225"/>
              <a:chOff x="8774592" y="1797535"/>
              <a:chExt cx="811489" cy="325225"/>
            </a:xfrm>
          </p:grpSpPr>
          <p:sp>
            <p:nvSpPr>
              <p:cNvPr id="39" name="Rectangle 38">
                <a:extLst>
                  <a:ext uri="{FF2B5EF4-FFF2-40B4-BE49-F238E27FC236}">
                    <a16:creationId xmlns:a16="http://schemas.microsoft.com/office/drawing/2014/main" id="{611D92BF-3A87-4C15-BC25-003C1C084914}"/>
                  </a:ext>
                </a:extLst>
              </p:cNvPr>
              <p:cNvSpPr/>
              <p:nvPr/>
            </p:nvSpPr>
            <p:spPr>
              <a:xfrm>
                <a:off x="8774592" y="1797535"/>
                <a:ext cx="736600" cy="1539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TextBox 14">
                <a:extLst>
                  <a:ext uri="{FF2B5EF4-FFF2-40B4-BE49-F238E27FC236}">
                    <a16:creationId xmlns:a16="http://schemas.microsoft.com/office/drawing/2014/main" id="{C47BB15B-56B3-4BE9-B18C-0CDC85D3A6AE}"/>
                  </a:ext>
                </a:extLst>
              </p:cNvPr>
              <p:cNvSpPr txBox="1">
                <a:spLocks noChangeArrowheads="1"/>
              </p:cNvSpPr>
              <p:nvPr/>
            </p:nvSpPr>
            <p:spPr bwMode="auto">
              <a:xfrm>
                <a:off x="8849811" y="1891928"/>
                <a:ext cx="7362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900" b="1" dirty="0">
                    <a:latin typeface="Arial Black" pitchFamily="34" charset="0"/>
                  </a:rPr>
                  <a:t>LOCKED</a:t>
                </a:r>
              </a:p>
            </p:txBody>
          </p:sp>
        </p:grpSp>
      </p:grpSp>
      <p:grpSp>
        <p:nvGrpSpPr>
          <p:cNvPr id="9" name="Group 8">
            <a:extLst>
              <a:ext uri="{FF2B5EF4-FFF2-40B4-BE49-F238E27FC236}">
                <a16:creationId xmlns:a16="http://schemas.microsoft.com/office/drawing/2014/main" id="{2255F26F-F060-4802-9313-B53C57E1AFAA}"/>
              </a:ext>
            </a:extLst>
          </p:cNvPr>
          <p:cNvGrpSpPr/>
          <p:nvPr/>
        </p:nvGrpSpPr>
        <p:grpSpPr>
          <a:xfrm>
            <a:off x="1313747" y="1137463"/>
            <a:ext cx="7126990" cy="4454134"/>
            <a:chOff x="1313747" y="1137463"/>
            <a:chExt cx="7126990" cy="4454134"/>
          </a:xfrm>
        </p:grpSpPr>
        <p:grpSp>
          <p:nvGrpSpPr>
            <p:cNvPr id="3" name="Group 2">
              <a:extLst>
                <a:ext uri="{FF2B5EF4-FFF2-40B4-BE49-F238E27FC236}">
                  <a16:creationId xmlns:a16="http://schemas.microsoft.com/office/drawing/2014/main" id="{276E9F66-B5B7-483A-8C3F-2191F7FECB68}"/>
                </a:ext>
              </a:extLst>
            </p:cNvPr>
            <p:cNvGrpSpPr/>
            <p:nvPr/>
          </p:nvGrpSpPr>
          <p:grpSpPr>
            <a:xfrm>
              <a:off x="1313747" y="1137463"/>
              <a:ext cx="7126990" cy="4454134"/>
              <a:chOff x="1189480" y="850938"/>
              <a:chExt cx="7126990" cy="4454134"/>
            </a:xfrm>
          </p:grpSpPr>
          <p:grpSp>
            <p:nvGrpSpPr>
              <p:cNvPr id="31" name="Group 30">
                <a:extLst>
                  <a:ext uri="{FF2B5EF4-FFF2-40B4-BE49-F238E27FC236}">
                    <a16:creationId xmlns:a16="http://schemas.microsoft.com/office/drawing/2014/main" id="{60BF00D9-07DC-45EC-B13E-789F9C7E787D}"/>
                  </a:ext>
                </a:extLst>
              </p:cNvPr>
              <p:cNvGrpSpPr/>
              <p:nvPr/>
            </p:nvGrpSpPr>
            <p:grpSpPr>
              <a:xfrm>
                <a:off x="1189480" y="850938"/>
                <a:ext cx="7126990" cy="4454134"/>
                <a:chOff x="1588385" y="1237898"/>
                <a:chExt cx="7126990" cy="4454134"/>
              </a:xfrm>
            </p:grpSpPr>
            <p:grpSp>
              <p:nvGrpSpPr>
                <p:cNvPr id="29" name="Group 28">
                  <a:extLst>
                    <a:ext uri="{FF2B5EF4-FFF2-40B4-BE49-F238E27FC236}">
                      <a16:creationId xmlns:a16="http://schemas.microsoft.com/office/drawing/2014/main" id="{C73D7FF2-BE71-4A36-8849-40980D2C367B}"/>
                    </a:ext>
                  </a:extLst>
                </p:cNvPr>
                <p:cNvGrpSpPr/>
                <p:nvPr/>
              </p:nvGrpSpPr>
              <p:grpSpPr>
                <a:xfrm>
                  <a:off x="1588385" y="1237898"/>
                  <a:ext cx="7126990" cy="4454134"/>
                  <a:chOff x="2446655" y="1505155"/>
                  <a:chExt cx="6053138" cy="3783012"/>
                </a:xfrm>
              </p:grpSpPr>
              <p:pic>
                <p:nvPicPr>
                  <p:cNvPr id="27" name="Picture 3">
                    <a:extLst>
                      <a:ext uri="{FF2B5EF4-FFF2-40B4-BE49-F238E27FC236}">
                        <a16:creationId xmlns:a16="http://schemas.microsoft.com/office/drawing/2014/main" id="{5E517BA2-1DA1-4908-B373-3E2E30C86A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46655" y="1505155"/>
                    <a:ext cx="6053138"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Graphical user interface, application&#10;&#10;Description automatically generated">
                    <a:extLst>
                      <a:ext uri="{FF2B5EF4-FFF2-40B4-BE49-F238E27FC236}">
                        <a16:creationId xmlns:a16="http://schemas.microsoft.com/office/drawing/2014/main" id="{C3AD2813-072B-4DCA-841B-201E8165C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581" y="1773473"/>
                    <a:ext cx="2626751" cy="2400300"/>
                  </a:xfrm>
                  <a:prstGeom prst="rect">
                    <a:avLst/>
                  </a:prstGeom>
                </p:spPr>
              </p:pic>
              <p:sp>
                <p:nvSpPr>
                  <p:cNvPr id="28" name="Rectangle 27">
                    <a:extLst>
                      <a:ext uri="{FF2B5EF4-FFF2-40B4-BE49-F238E27FC236}">
                        <a16:creationId xmlns:a16="http://schemas.microsoft.com/office/drawing/2014/main" id="{8BA3A13D-4480-4456-B833-A7D4B7096BAF}"/>
                      </a:ext>
                    </a:extLst>
                  </p:cNvPr>
                  <p:cNvSpPr/>
                  <p:nvPr/>
                </p:nvSpPr>
                <p:spPr>
                  <a:xfrm>
                    <a:off x="3105631" y="3977171"/>
                    <a:ext cx="2161694" cy="703813"/>
                  </a:xfrm>
                  <a:prstGeom prst="rect">
                    <a:avLst/>
                  </a:prstGeom>
                  <a:solidFill>
                    <a:srgbClr val="F8F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a:spLocks noChangeArrowheads="1"/>
                </p:cNvSpPr>
                <p:nvPr/>
              </p:nvSpPr>
              <p:spPr bwMode="auto">
                <a:xfrm>
                  <a:off x="2771218" y="4347821"/>
                  <a:ext cx="4991548" cy="64633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b="1" dirty="0">
                      <a:solidFill>
                        <a:schemeClr val="bg1"/>
                      </a:solidFill>
                      <a:latin typeface="Arial" pitchFamily="34" charset="0"/>
                    </a:rPr>
                    <a:t>These are the bookmarks containing  files for your touchscreen that you will need</a:t>
                  </a:r>
                </a:p>
              </p:txBody>
            </p:sp>
            <p:cxnSp>
              <p:nvCxnSpPr>
                <p:cNvPr id="13" name="Straight Arrow Connector 12"/>
                <p:cNvCxnSpPr>
                  <a:cxnSpLocks/>
                  <a:stCxn id="11" idx="0"/>
                </p:cNvCxnSpPr>
                <p:nvPr/>
              </p:nvCxnSpPr>
              <p:spPr>
                <a:xfrm flipH="1" flipV="1">
                  <a:off x="3566019" y="3036982"/>
                  <a:ext cx="1700973" cy="13108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33" name="Picture 3">
                <a:extLst>
                  <a:ext uri="{FF2B5EF4-FFF2-40B4-BE49-F238E27FC236}">
                    <a16:creationId xmlns:a16="http://schemas.microsoft.com/office/drawing/2014/main" id="{61D03762-FA1F-420D-BEC0-F9F56B75C38B}"/>
                  </a:ext>
                </a:extLst>
              </p:cNvPr>
              <p:cNvPicPr>
                <a:picLocks noChangeAspect="1"/>
              </p:cNvPicPr>
              <p:nvPr/>
            </p:nvPicPr>
            <p:blipFill rotWithShape="1">
              <a:blip r:embed="rId6">
                <a:extLst>
                  <a:ext uri="{28A0092B-C50C-407E-A947-70E740481C1C}">
                    <a14:useLocalDpi xmlns:a14="http://schemas.microsoft.com/office/drawing/2010/main" val="0"/>
                  </a:ext>
                </a:extLst>
              </a:blip>
              <a:srcRect l="26362" t="17962" r="58647" b="67546"/>
              <a:stretch/>
            </p:blipFill>
            <p:spPr bwMode="auto">
              <a:xfrm>
                <a:off x="3453202" y="1664089"/>
                <a:ext cx="1600438" cy="88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12">
              <a:extLst>
                <a:ext uri="{FF2B5EF4-FFF2-40B4-BE49-F238E27FC236}">
                  <a16:creationId xmlns:a16="http://schemas.microsoft.com/office/drawing/2014/main" id="{9947BA79-B909-49D3-BFFC-0196C603A83E}"/>
                </a:ext>
              </a:extLst>
            </p:cNvPr>
            <p:cNvGrpSpPr>
              <a:grpSpLocks/>
            </p:cNvGrpSpPr>
            <p:nvPr/>
          </p:nvGrpSpPr>
          <p:grpSpPr bwMode="auto">
            <a:xfrm>
              <a:off x="7530093" y="1256257"/>
              <a:ext cx="743019" cy="230832"/>
              <a:chOff x="10423334" y="2837195"/>
              <a:chExt cx="743019" cy="230832"/>
            </a:xfrm>
          </p:grpSpPr>
          <p:sp>
            <p:nvSpPr>
              <p:cNvPr id="42" name="Rectangle 41">
                <a:extLst>
                  <a:ext uri="{FF2B5EF4-FFF2-40B4-BE49-F238E27FC236}">
                    <a16:creationId xmlns:a16="http://schemas.microsoft.com/office/drawing/2014/main" id="{7D0739B3-6E85-4DC7-B47F-0C2D654F25F1}"/>
                  </a:ext>
                </a:extLst>
              </p:cNvPr>
              <p:cNvSpPr/>
              <p:nvPr/>
            </p:nvSpPr>
            <p:spPr>
              <a:xfrm>
                <a:off x="10429753" y="2847341"/>
                <a:ext cx="736600" cy="1539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Box 14">
                <a:extLst>
                  <a:ext uri="{FF2B5EF4-FFF2-40B4-BE49-F238E27FC236}">
                    <a16:creationId xmlns:a16="http://schemas.microsoft.com/office/drawing/2014/main" id="{58F84FD5-A5C7-4104-8FF2-C427595CF096}"/>
                  </a:ext>
                </a:extLst>
              </p:cNvPr>
              <p:cNvSpPr txBox="1">
                <a:spLocks noChangeArrowheads="1"/>
              </p:cNvSpPr>
              <p:nvPr/>
            </p:nvSpPr>
            <p:spPr bwMode="auto">
              <a:xfrm>
                <a:off x="10423334" y="2837195"/>
                <a:ext cx="7362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900" b="1" dirty="0">
                    <a:latin typeface="Arial Black" pitchFamily="34" charset="0"/>
                  </a:rPr>
                  <a:t>LOCKED</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09576"/>
            <a:ext cx="9144000" cy="1733549"/>
          </a:xfrm>
        </p:spPr>
        <p:txBody>
          <a:bodyPr>
            <a:normAutofit/>
          </a:bodyPr>
          <a:lstStyle/>
          <a:p>
            <a:pPr>
              <a:spcBef>
                <a:spcPts val="0"/>
              </a:spcBef>
              <a:spcAft>
                <a:spcPts val="0"/>
              </a:spcAft>
              <a:defRPr/>
            </a:pPr>
            <a:r>
              <a:rPr lang="en-US" dirty="0">
                <a:solidFill>
                  <a:srgbClr val="0070C0"/>
                </a:solidFill>
              </a:rPr>
              <a:t>BEFORE MAKING ANY CHANGES</a:t>
            </a:r>
            <a:endParaRPr lang="en-US" dirty="0"/>
          </a:p>
        </p:txBody>
      </p:sp>
      <p:sp>
        <p:nvSpPr>
          <p:cNvPr id="5" name="TextBox 4">
            <a:extLst>
              <a:ext uri="{FF2B5EF4-FFF2-40B4-BE49-F238E27FC236}">
                <a16:creationId xmlns:a16="http://schemas.microsoft.com/office/drawing/2014/main" id="{64C23FCF-1689-42D9-BB62-F19E35D8DD5B}"/>
              </a:ext>
            </a:extLst>
          </p:cNvPr>
          <p:cNvSpPr txBox="1"/>
          <p:nvPr/>
        </p:nvSpPr>
        <p:spPr>
          <a:xfrm>
            <a:off x="285750" y="1902990"/>
            <a:ext cx="8686800" cy="707886"/>
          </a:xfrm>
          <a:prstGeom prst="rect">
            <a:avLst/>
          </a:prstGeom>
          <a:noFill/>
        </p:spPr>
        <p:txBody>
          <a:bodyPr wrap="square">
            <a:spAutoFit/>
          </a:bodyPr>
          <a:lstStyle/>
          <a:p>
            <a:pPr algn="ctr"/>
            <a:r>
              <a:rPr lang="en-US" sz="4000" b="1" dirty="0">
                <a:solidFill>
                  <a:srgbClr val="FF0000"/>
                </a:solidFill>
              </a:rPr>
              <a:t>UNLOCK THE TOUCHSCREEN</a:t>
            </a:r>
          </a:p>
        </p:txBody>
      </p:sp>
      <p:sp>
        <p:nvSpPr>
          <p:cNvPr id="6" name="TextBox 5">
            <a:extLst>
              <a:ext uri="{FF2B5EF4-FFF2-40B4-BE49-F238E27FC236}">
                <a16:creationId xmlns:a16="http://schemas.microsoft.com/office/drawing/2014/main" id="{0ABC5092-3E67-44E0-B260-66FC408E6927}"/>
              </a:ext>
            </a:extLst>
          </p:cNvPr>
          <p:cNvSpPr txBox="1"/>
          <p:nvPr/>
        </p:nvSpPr>
        <p:spPr>
          <a:xfrm>
            <a:off x="342900" y="3442871"/>
            <a:ext cx="8572500" cy="707886"/>
          </a:xfrm>
          <a:prstGeom prst="rect">
            <a:avLst/>
          </a:prstGeom>
          <a:noFill/>
        </p:spPr>
        <p:txBody>
          <a:bodyPr wrap="square">
            <a:spAutoFit/>
          </a:bodyPr>
          <a:lstStyle/>
          <a:p>
            <a:pPr algn="ctr">
              <a:spcAft>
                <a:spcPts val="600"/>
              </a:spcAft>
            </a:pPr>
            <a:r>
              <a:rPr lang="en-US" sz="4000" b="1" dirty="0">
                <a:solidFill>
                  <a:srgbClr val="0070C0"/>
                </a:solidFill>
                <a:effectLst>
                  <a:outerShdw blurRad="38100" dist="38100" dir="2700000" algn="tl">
                    <a:srgbClr val="000000">
                      <a:alpha val="43137"/>
                    </a:srgbClr>
                  </a:outerShdw>
                </a:effectLst>
              </a:rPr>
              <a:t>AFTER MAKING CHANGES</a:t>
            </a:r>
            <a:endParaRPr lang="en-US" sz="4000" b="1" dirty="0">
              <a:solidFill>
                <a:srgbClr val="FF0000"/>
              </a:solidFill>
            </a:endParaRPr>
          </a:p>
        </p:txBody>
      </p:sp>
      <p:sp>
        <p:nvSpPr>
          <p:cNvPr id="8" name="TextBox 7">
            <a:extLst>
              <a:ext uri="{FF2B5EF4-FFF2-40B4-BE49-F238E27FC236}">
                <a16:creationId xmlns:a16="http://schemas.microsoft.com/office/drawing/2014/main" id="{2ED345ED-1F0A-4B62-93A5-8516D3D8FFAE}"/>
              </a:ext>
            </a:extLst>
          </p:cNvPr>
          <p:cNvSpPr txBox="1"/>
          <p:nvPr/>
        </p:nvSpPr>
        <p:spPr>
          <a:xfrm>
            <a:off x="0" y="4514345"/>
            <a:ext cx="9144000" cy="707886"/>
          </a:xfrm>
          <a:prstGeom prst="rect">
            <a:avLst/>
          </a:prstGeom>
          <a:noFill/>
        </p:spPr>
        <p:txBody>
          <a:bodyPr wrap="square">
            <a:spAutoFit/>
          </a:bodyPr>
          <a:lstStyle/>
          <a:p>
            <a:pPr algn="ctr"/>
            <a:r>
              <a:rPr lang="en-US" sz="4000" b="1" dirty="0">
                <a:solidFill>
                  <a:srgbClr val="FF0000"/>
                </a:solidFill>
              </a:rPr>
              <a:t>RE-LOCK THE TOUCHSCREEN</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11125"/>
            <a:ext cx="8426450" cy="1143000"/>
          </a:xfrm>
        </p:spPr>
        <p:txBody>
          <a:bodyPr/>
          <a:lstStyle/>
          <a:p>
            <a:pPr eaLnBrk="1" fontAlgn="auto" hangingPunct="1">
              <a:spcAft>
                <a:spcPts val="0"/>
              </a:spcAft>
              <a:defRPr/>
            </a:pPr>
            <a:r>
              <a:rPr lang="en-US" dirty="0">
                <a:solidFill>
                  <a:srgbClr val="0070C0"/>
                </a:solidFill>
              </a:rPr>
              <a:t>Memory Lock</a:t>
            </a:r>
          </a:p>
        </p:txBody>
      </p:sp>
      <p:sp>
        <p:nvSpPr>
          <p:cNvPr id="8" name="Content Placeholder 2"/>
          <p:cNvSpPr txBox="1">
            <a:spLocks/>
          </p:cNvSpPr>
          <p:nvPr/>
        </p:nvSpPr>
        <p:spPr>
          <a:xfrm>
            <a:off x="444500" y="904875"/>
            <a:ext cx="8426450" cy="563563"/>
          </a:xfrm>
          <a:prstGeom prst="rect">
            <a:avLst/>
          </a:prstGeom>
        </p:spPr>
        <p:txBody>
          <a:bodyPr>
            <a:normAutofit fontScale="25000" lnSpcReduction="20000"/>
          </a:bodyPr>
          <a:lstStyle>
            <a:lvl1pPr marL="342900" indent="-342900" algn="l" defTabSz="914400" rtl="0" eaLnBrk="1" latinLnBrk="0" hangingPunct="1">
              <a:spcBef>
                <a:spcPct val="20000"/>
              </a:spcBef>
              <a:buClr>
                <a:srgbClr val="0070C0"/>
              </a:buClr>
              <a:buSzPct val="75000"/>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SzPct val="75000"/>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defRPr/>
            </a:pPr>
            <a:r>
              <a:rPr lang="en-US" sz="7200" dirty="0">
                <a:latin typeface="Arial" panose="020B0604020202020204" pitchFamily="34" charset="0"/>
                <a:cs typeface="Arial" panose="020B0604020202020204" pitchFamily="34" charset="0"/>
              </a:rPr>
              <a:t>Click on Memory Lock Folder located in MCS TOOLS FOLDER </a:t>
            </a:r>
          </a:p>
          <a:p>
            <a:pPr fontAlgn="auto">
              <a:spcAft>
                <a:spcPts val="0"/>
              </a:spcAft>
              <a:defRPr/>
            </a:pPr>
            <a:endParaRPr lang="en-US" dirty="0"/>
          </a:p>
        </p:txBody>
      </p:sp>
      <p:grpSp>
        <p:nvGrpSpPr>
          <p:cNvPr id="36" name="Group 35">
            <a:extLst>
              <a:ext uri="{FF2B5EF4-FFF2-40B4-BE49-F238E27FC236}">
                <a16:creationId xmlns:a16="http://schemas.microsoft.com/office/drawing/2014/main" id="{BC3278FD-BF94-49A4-A10B-66CB6A264696}"/>
              </a:ext>
            </a:extLst>
          </p:cNvPr>
          <p:cNvGrpSpPr/>
          <p:nvPr/>
        </p:nvGrpSpPr>
        <p:grpSpPr>
          <a:xfrm>
            <a:off x="2664869" y="2114550"/>
            <a:ext cx="6180681" cy="3568700"/>
            <a:chOff x="2666895" y="2476500"/>
            <a:chExt cx="6180681" cy="3568700"/>
          </a:xfrm>
        </p:grpSpPr>
        <p:grpSp>
          <p:nvGrpSpPr>
            <p:cNvPr id="12" name="Group 11">
              <a:extLst>
                <a:ext uri="{FF2B5EF4-FFF2-40B4-BE49-F238E27FC236}">
                  <a16:creationId xmlns:a16="http://schemas.microsoft.com/office/drawing/2014/main" id="{B0028E54-0EE9-4E31-8340-337E57F93476}"/>
                </a:ext>
              </a:extLst>
            </p:cNvPr>
            <p:cNvGrpSpPr/>
            <p:nvPr/>
          </p:nvGrpSpPr>
          <p:grpSpPr>
            <a:xfrm>
              <a:off x="2666895" y="2600325"/>
              <a:ext cx="6180681" cy="3444875"/>
              <a:chOff x="1567656" y="2856707"/>
              <a:chExt cx="6180681" cy="3444875"/>
            </a:xfrm>
          </p:grpSpPr>
          <p:pic>
            <p:nvPicPr>
              <p:cNvPr id="235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7656" y="2856707"/>
                <a:ext cx="600868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2" name="Group 12"/>
              <p:cNvGrpSpPr>
                <a:grpSpLocks/>
              </p:cNvGrpSpPr>
              <p:nvPr/>
            </p:nvGrpSpPr>
            <p:grpSpPr bwMode="auto">
              <a:xfrm>
                <a:off x="6803331" y="2948790"/>
                <a:ext cx="736270" cy="230832"/>
                <a:chOff x="7813964" y="1793174"/>
                <a:chExt cx="736270" cy="230832"/>
              </a:xfrm>
            </p:grpSpPr>
            <p:sp>
              <p:nvSpPr>
                <p:cNvPr id="14" name="Rectangle 13"/>
                <p:cNvSpPr/>
                <p:nvPr/>
              </p:nvSpPr>
              <p:spPr>
                <a:xfrm>
                  <a:off x="7813864" y="1793166"/>
                  <a:ext cx="736600" cy="1539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4" name="TextBox 14"/>
                <p:cNvSpPr txBox="1">
                  <a:spLocks noChangeArrowheads="1"/>
                </p:cNvSpPr>
                <p:nvPr/>
              </p:nvSpPr>
              <p:spPr bwMode="auto">
                <a:xfrm>
                  <a:off x="7813964" y="1793174"/>
                  <a:ext cx="7362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900" b="1" dirty="0">
                      <a:latin typeface="Arial Black" pitchFamily="34" charset="0"/>
                    </a:rPr>
                    <a:t>LOCKED</a:t>
                  </a:r>
                </a:p>
              </p:txBody>
            </p:sp>
          </p:grpSp>
          <p:grpSp>
            <p:nvGrpSpPr>
              <p:cNvPr id="10" name="Group 9">
                <a:extLst>
                  <a:ext uri="{FF2B5EF4-FFF2-40B4-BE49-F238E27FC236}">
                    <a16:creationId xmlns:a16="http://schemas.microsoft.com/office/drawing/2014/main" id="{55999FF6-C452-43D6-B181-B3E9DA1CC82E}"/>
                  </a:ext>
                </a:extLst>
              </p:cNvPr>
              <p:cNvGrpSpPr/>
              <p:nvPr/>
            </p:nvGrpSpPr>
            <p:grpSpPr>
              <a:xfrm>
                <a:off x="6722061" y="3179622"/>
                <a:ext cx="1026276" cy="1131712"/>
                <a:chOff x="6722061" y="3179622"/>
                <a:chExt cx="1026276" cy="1131712"/>
              </a:xfrm>
            </p:grpSpPr>
            <p:cxnSp>
              <p:nvCxnSpPr>
                <p:cNvPr id="11" name="Straight Arrow Connector 10"/>
                <p:cNvCxnSpPr>
                  <a:cxnSpLocks/>
                </p:cNvCxnSpPr>
                <p:nvPr/>
              </p:nvCxnSpPr>
              <p:spPr bwMode="auto">
                <a:xfrm flipH="1" flipV="1">
                  <a:off x="7305575" y="3179622"/>
                  <a:ext cx="442762" cy="4491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567" name="TextBox 9"/>
                <p:cNvSpPr txBox="1">
                  <a:spLocks noChangeArrowheads="1"/>
                </p:cNvSpPr>
                <p:nvPr/>
              </p:nvSpPr>
              <p:spPr bwMode="auto">
                <a:xfrm>
                  <a:off x="6722061" y="3572670"/>
                  <a:ext cx="986277" cy="738664"/>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1" dirty="0">
                      <a:solidFill>
                        <a:schemeClr val="bg1"/>
                      </a:solidFill>
                      <a:latin typeface="Arial" pitchFamily="34" charset="0"/>
                    </a:rPr>
                    <a:t>Shows status</a:t>
                  </a:r>
                </a:p>
                <a:p>
                  <a:pPr eaLnBrk="1" hangingPunct="1">
                    <a:spcBef>
                      <a:spcPct val="0"/>
                    </a:spcBef>
                    <a:buClrTx/>
                    <a:buSzTx/>
                    <a:buFontTx/>
                    <a:buNone/>
                  </a:pPr>
                  <a:r>
                    <a:rPr lang="en-US" altLang="en-US" sz="1400" b="1" dirty="0">
                      <a:solidFill>
                        <a:schemeClr val="bg1"/>
                      </a:solidFill>
                      <a:latin typeface="Arial" pitchFamily="34" charset="0"/>
                    </a:rPr>
                    <a:t>Locked</a:t>
                  </a:r>
                </a:p>
              </p:txBody>
            </p:sp>
          </p:grpSp>
        </p:grpSp>
        <p:grpSp>
          <p:nvGrpSpPr>
            <p:cNvPr id="23561" name="Group 8"/>
            <p:cNvGrpSpPr>
              <a:grpSpLocks/>
            </p:cNvGrpSpPr>
            <p:nvPr/>
          </p:nvGrpSpPr>
          <p:grpSpPr bwMode="auto">
            <a:xfrm>
              <a:off x="4142581" y="2476500"/>
              <a:ext cx="1857375" cy="1423987"/>
              <a:chOff x="3111500" y="2681288"/>
              <a:chExt cx="1857375" cy="1423987"/>
            </a:xfrm>
          </p:grpSpPr>
          <p:sp>
            <p:nvSpPr>
              <p:cNvPr id="5" name="Oval 4"/>
              <p:cNvSpPr/>
              <p:nvPr/>
            </p:nvSpPr>
            <p:spPr>
              <a:xfrm>
                <a:off x="3111500" y="3308350"/>
                <a:ext cx="663575" cy="796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7" name="Straight Arrow Connector 6"/>
              <p:cNvCxnSpPr>
                <a:endCxn id="5" idx="7"/>
              </p:cNvCxnSpPr>
              <p:nvPr/>
            </p:nvCxnSpPr>
            <p:spPr>
              <a:xfrm flipH="1">
                <a:off x="3678238" y="2681288"/>
                <a:ext cx="1290637" cy="7445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7" name="Group 36">
            <a:extLst>
              <a:ext uri="{FF2B5EF4-FFF2-40B4-BE49-F238E27FC236}">
                <a16:creationId xmlns:a16="http://schemas.microsoft.com/office/drawing/2014/main" id="{CC67F929-2CB1-48F6-B710-847A4BBC9F2A}"/>
              </a:ext>
            </a:extLst>
          </p:cNvPr>
          <p:cNvGrpSpPr/>
          <p:nvPr/>
        </p:nvGrpSpPr>
        <p:grpSpPr>
          <a:xfrm>
            <a:off x="281792" y="1685925"/>
            <a:ext cx="7682147" cy="4170121"/>
            <a:chOff x="923153" y="2138363"/>
            <a:chExt cx="7922397" cy="4300537"/>
          </a:xfrm>
        </p:grpSpPr>
        <p:pic>
          <p:nvPicPr>
            <p:cNvPr id="47" name="Picture 8">
              <a:extLst>
                <a:ext uri="{FF2B5EF4-FFF2-40B4-BE49-F238E27FC236}">
                  <a16:creationId xmlns:a16="http://schemas.microsoft.com/office/drawing/2014/main" id="{6E343B05-C4A3-49D6-94E5-52669ACCDD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6912" y="2138363"/>
              <a:ext cx="687863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oup 8">
              <a:extLst>
                <a:ext uri="{FF2B5EF4-FFF2-40B4-BE49-F238E27FC236}">
                  <a16:creationId xmlns:a16="http://schemas.microsoft.com/office/drawing/2014/main" id="{E3A4D194-7AC3-40DC-9147-3C254780BBB6}"/>
                </a:ext>
              </a:extLst>
            </p:cNvPr>
            <p:cNvGrpSpPr>
              <a:grpSpLocks/>
            </p:cNvGrpSpPr>
            <p:nvPr/>
          </p:nvGrpSpPr>
          <p:grpSpPr bwMode="auto">
            <a:xfrm>
              <a:off x="7997825" y="2276475"/>
              <a:ext cx="736600" cy="231775"/>
              <a:chOff x="7813964" y="1793174"/>
              <a:chExt cx="736270" cy="230832"/>
            </a:xfrm>
          </p:grpSpPr>
          <p:sp>
            <p:nvSpPr>
              <p:cNvPr id="50" name="Rectangle 49">
                <a:extLst>
                  <a:ext uri="{FF2B5EF4-FFF2-40B4-BE49-F238E27FC236}">
                    <a16:creationId xmlns:a16="http://schemas.microsoft.com/office/drawing/2014/main" id="{17EB065B-7CF8-4C9B-9C0E-8943990E843D}"/>
                  </a:ext>
                </a:extLst>
              </p:cNvPr>
              <p:cNvSpPr/>
              <p:nvPr/>
            </p:nvSpPr>
            <p:spPr>
              <a:xfrm>
                <a:off x="7813964" y="1793174"/>
                <a:ext cx="736270" cy="154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TextBox 10">
                <a:extLst>
                  <a:ext uri="{FF2B5EF4-FFF2-40B4-BE49-F238E27FC236}">
                    <a16:creationId xmlns:a16="http://schemas.microsoft.com/office/drawing/2014/main" id="{3D2ED6CB-BA40-47B0-A956-28A746EC5645}"/>
                  </a:ext>
                </a:extLst>
              </p:cNvPr>
              <p:cNvSpPr txBox="1">
                <a:spLocks noChangeArrowheads="1"/>
              </p:cNvSpPr>
              <p:nvPr/>
            </p:nvSpPr>
            <p:spPr bwMode="auto">
              <a:xfrm>
                <a:off x="7813964" y="1793174"/>
                <a:ext cx="7362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900" b="1" dirty="0">
                    <a:latin typeface="Arial Black" pitchFamily="34" charset="0"/>
                  </a:rPr>
                  <a:t>LOCKED</a:t>
                </a:r>
              </a:p>
            </p:txBody>
          </p:sp>
        </p:grpSp>
        <p:grpSp>
          <p:nvGrpSpPr>
            <p:cNvPr id="34" name="Group 33">
              <a:extLst>
                <a:ext uri="{FF2B5EF4-FFF2-40B4-BE49-F238E27FC236}">
                  <a16:creationId xmlns:a16="http://schemas.microsoft.com/office/drawing/2014/main" id="{4DE13C23-E5E3-4DC3-876A-C51862B1D049}"/>
                </a:ext>
              </a:extLst>
            </p:cNvPr>
            <p:cNvGrpSpPr/>
            <p:nvPr/>
          </p:nvGrpSpPr>
          <p:grpSpPr>
            <a:xfrm>
              <a:off x="923153" y="3221213"/>
              <a:ext cx="1763658" cy="2131917"/>
              <a:chOff x="393605" y="3400424"/>
              <a:chExt cx="1763658" cy="2131917"/>
            </a:xfrm>
          </p:grpSpPr>
          <p:grpSp>
            <p:nvGrpSpPr>
              <p:cNvPr id="33" name="Group 32">
                <a:extLst>
                  <a:ext uri="{FF2B5EF4-FFF2-40B4-BE49-F238E27FC236}">
                    <a16:creationId xmlns:a16="http://schemas.microsoft.com/office/drawing/2014/main" id="{6061720F-0DE1-4736-95E9-698C46DF8BF2}"/>
                  </a:ext>
                </a:extLst>
              </p:cNvPr>
              <p:cNvGrpSpPr/>
              <p:nvPr/>
            </p:nvGrpSpPr>
            <p:grpSpPr>
              <a:xfrm>
                <a:off x="393605" y="4806517"/>
                <a:ext cx="1763658" cy="725824"/>
                <a:chOff x="637667" y="3751846"/>
                <a:chExt cx="1821851" cy="725824"/>
              </a:xfrm>
            </p:grpSpPr>
            <p:sp>
              <p:nvSpPr>
                <p:cNvPr id="16" name="Rectangle 15">
                  <a:extLst>
                    <a:ext uri="{FF2B5EF4-FFF2-40B4-BE49-F238E27FC236}">
                      <a16:creationId xmlns:a16="http://schemas.microsoft.com/office/drawing/2014/main" id="{6045D5D1-B3B8-41E5-9CE9-927A9EE6D712}"/>
                    </a:ext>
                  </a:extLst>
                </p:cNvPr>
                <p:cNvSpPr/>
                <p:nvPr/>
              </p:nvSpPr>
              <p:spPr>
                <a:xfrm>
                  <a:off x="637667" y="3751846"/>
                  <a:ext cx="1821636" cy="7258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TextBox 5">
                  <a:extLst>
                    <a:ext uri="{FF2B5EF4-FFF2-40B4-BE49-F238E27FC236}">
                      <a16:creationId xmlns:a16="http://schemas.microsoft.com/office/drawing/2014/main" id="{403F3AB5-DF8D-4246-944D-F05AECF1D1E7}"/>
                    </a:ext>
                  </a:extLst>
                </p:cNvPr>
                <p:cNvSpPr txBox="1">
                  <a:spLocks noChangeArrowheads="1"/>
                </p:cNvSpPr>
                <p:nvPr/>
              </p:nvSpPr>
              <p:spPr bwMode="auto">
                <a:xfrm>
                  <a:off x="637668" y="3764695"/>
                  <a:ext cx="1821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b="1" dirty="0">
                      <a:solidFill>
                        <a:schemeClr val="bg1"/>
                      </a:solidFill>
                      <a:latin typeface="Arial" pitchFamily="34" charset="0"/>
                    </a:rPr>
                    <a:t>Click on </a:t>
                  </a:r>
                </a:p>
                <a:p>
                  <a:pPr eaLnBrk="1" hangingPunct="1">
                    <a:spcBef>
                      <a:spcPct val="0"/>
                    </a:spcBef>
                    <a:buClrTx/>
                    <a:buSzTx/>
                    <a:buFontTx/>
                    <a:buNone/>
                  </a:pPr>
                  <a:r>
                    <a:rPr lang="en-US" altLang="en-US" sz="1800" b="1" dirty="0">
                      <a:solidFill>
                        <a:schemeClr val="bg1"/>
                      </a:solidFill>
                      <a:latin typeface="Arial" pitchFamily="34" charset="0"/>
                    </a:rPr>
                    <a:t>‘MCS TOOLS’</a:t>
                  </a:r>
                  <a:endParaRPr lang="en-US" altLang="en-US" sz="1800" dirty="0"/>
                </a:p>
              </p:txBody>
            </p:sp>
          </p:grpSp>
          <p:cxnSp>
            <p:nvCxnSpPr>
              <p:cNvPr id="18" name="Straight Arrow Connector 17">
                <a:extLst>
                  <a:ext uri="{FF2B5EF4-FFF2-40B4-BE49-F238E27FC236}">
                    <a16:creationId xmlns:a16="http://schemas.microsoft.com/office/drawing/2014/main" id="{55E919C8-B74D-4521-835B-010DABE82416}"/>
                  </a:ext>
                </a:extLst>
              </p:cNvPr>
              <p:cNvCxnSpPr>
                <a:cxnSpLocks/>
                <a:stCxn id="16" idx="0"/>
              </p:cNvCxnSpPr>
              <p:nvPr/>
            </p:nvCxnSpPr>
            <p:spPr>
              <a:xfrm flipV="1">
                <a:off x="1275330" y="3702278"/>
                <a:ext cx="244011" cy="110423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55867DA-55E7-4C3F-92D1-CB679774D96E}"/>
                  </a:ext>
                </a:extLst>
              </p:cNvPr>
              <p:cNvSpPr/>
              <p:nvPr/>
            </p:nvSpPr>
            <p:spPr>
              <a:xfrm>
                <a:off x="1385291" y="3400424"/>
                <a:ext cx="653059" cy="5238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6A390B6-6969-494B-8703-D438C345DBD8}"/>
              </a:ext>
            </a:extLst>
          </p:cNvPr>
          <p:cNvGrpSpPr/>
          <p:nvPr/>
        </p:nvGrpSpPr>
        <p:grpSpPr>
          <a:xfrm>
            <a:off x="1094581" y="1352955"/>
            <a:ext cx="6053138" cy="3783012"/>
            <a:chOff x="1094581" y="1352955"/>
            <a:chExt cx="6053138" cy="3783012"/>
          </a:xfrm>
        </p:grpSpPr>
        <p:pic>
          <p:nvPicPr>
            <p:cNvPr id="2253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4581" y="1352955"/>
              <a:ext cx="6053138"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0">
              <a:extLst>
                <a:ext uri="{FF2B5EF4-FFF2-40B4-BE49-F238E27FC236}">
                  <a16:creationId xmlns:a16="http://schemas.microsoft.com/office/drawing/2014/main" id="{B4F1BCDF-34BA-4B7C-9D70-2801B126E8EE}"/>
                </a:ext>
              </a:extLst>
            </p:cNvPr>
            <p:cNvSpPr txBox="1">
              <a:spLocks noChangeArrowheads="1"/>
            </p:cNvSpPr>
            <p:nvPr/>
          </p:nvSpPr>
          <p:spPr bwMode="auto">
            <a:xfrm>
              <a:off x="6337357" y="1459929"/>
              <a:ext cx="714262" cy="224746"/>
            </a:xfrm>
            <a:prstGeom prst="rect">
              <a:avLst/>
            </a:prstGeom>
            <a:solidFill>
              <a:srgbClr val="B8B8B8"/>
            </a:solidFill>
            <a:ln>
              <a:noFill/>
            </a:ln>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900" b="1" dirty="0">
                  <a:latin typeface="Arial Black" pitchFamily="34" charset="0"/>
                </a:rPr>
                <a:t>LOCKED</a:t>
              </a:r>
            </a:p>
          </p:txBody>
        </p:sp>
      </p:grpSp>
      <p:sp>
        <p:nvSpPr>
          <p:cNvPr id="2" name="Title 1"/>
          <p:cNvSpPr>
            <a:spLocks noGrp="1"/>
          </p:cNvSpPr>
          <p:nvPr>
            <p:ph type="title"/>
          </p:nvPr>
        </p:nvSpPr>
        <p:spPr>
          <a:xfrm>
            <a:off x="419100" y="-111125"/>
            <a:ext cx="8426450" cy="1143000"/>
          </a:xfrm>
        </p:spPr>
        <p:txBody>
          <a:bodyPr/>
          <a:lstStyle/>
          <a:p>
            <a:pPr eaLnBrk="1" fontAlgn="auto" hangingPunct="1">
              <a:spcAft>
                <a:spcPts val="0"/>
              </a:spcAft>
              <a:defRPr/>
            </a:pPr>
            <a:r>
              <a:rPr lang="en-US" dirty="0">
                <a:solidFill>
                  <a:srgbClr val="0070C0"/>
                </a:solidFill>
              </a:rPr>
              <a:t>Memory Lock</a:t>
            </a:r>
          </a:p>
        </p:txBody>
      </p:sp>
      <p:sp>
        <p:nvSpPr>
          <p:cNvPr id="3" name="Content Placeholder 2"/>
          <p:cNvSpPr>
            <a:spLocks noGrp="1"/>
          </p:cNvSpPr>
          <p:nvPr>
            <p:ph idx="1"/>
          </p:nvPr>
        </p:nvSpPr>
        <p:spPr>
          <a:xfrm>
            <a:off x="380999" y="776405"/>
            <a:ext cx="8426450" cy="563562"/>
          </a:xfrm>
        </p:spPr>
        <p:txBody>
          <a:bodyPr rtlCol="0">
            <a:normAutofit fontScale="85000" lnSpcReduction="10000"/>
          </a:bodyPr>
          <a:lstStyle/>
          <a:p>
            <a:pPr eaLnBrk="1" fontAlgn="auto" hangingPunct="1">
              <a:spcAft>
                <a:spcPts val="0"/>
              </a:spcAft>
              <a:defRPr/>
            </a:pPr>
            <a:r>
              <a:rPr lang="en-US" dirty="0"/>
              <a:t>Double click the Unlock_Memory.sh then press execute</a:t>
            </a:r>
          </a:p>
        </p:txBody>
      </p:sp>
      <p:sp>
        <p:nvSpPr>
          <p:cNvPr id="5" name="Oval 4"/>
          <p:cNvSpPr/>
          <p:nvPr/>
        </p:nvSpPr>
        <p:spPr>
          <a:xfrm>
            <a:off x="3088738" y="2052840"/>
            <a:ext cx="661988"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Content Placeholder 2"/>
          <p:cNvSpPr txBox="1">
            <a:spLocks/>
          </p:cNvSpPr>
          <p:nvPr/>
        </p:nvSpPr>
        <p:spPr>
          <a:xfrm>
            <a:off x="380999" y="5207241"/>
            <a:ext cx="8426450" cy="563562"/>
          </a:xfrm>
          <a:prstGeom prst="rect">
            <a:avLst/>
          </a:prstGeom>
        </p:spPr>
        <p:txBody>
          <a:bodyPr>
            <a:normAutofit fontScale="92500"/>
          </a:bodyPr>
          <a:lstStyle>
            <a:lvl1pPr marL="342900" indent="-342900" algn="l" defTabSz="914400" rtl="0" eaLnBrk="1" latinLnBrk="0" hangingPunct="1">
              <a:spcBef>
                <a:spcPct val="20000"/>
              </a:spcBef>
              <a:buClr>
                <a:srgbClr val="0070C0"/>
              </a:buClr>
              <a:buSzPct val="75000"/>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SzPct val="75000"/>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defRPr/>
            </a:pPr>
            <a:r>
              <a:rPr lang="en-US" dirty="0"/>
              <a:t>The touchscreen will restart and show ‘Unlocked’</a:t>
            </a:r>
          </a:p>
        </p:txBody>
      </p:sp>
      <p:grpSp>
        <p:nvGrpSpPr>
          <p:cNvPr id="9" name="Group 8"/>
          <p:cNvGrpSpPr>
            <a:grpSpLocks/>
          </p:cNvGrpSpPr>
          <p:nvPr/>
        </p:nvGrpSpPr>
        <p:grpSpPr bwMode="auto">
          <a:xfrm>
            <a:off x="6579394" y="1706251"/>
            <a:ext cx="2052638" cy="1217193"/>
            <a:chOff x="6558757" y="1802"/>
            <a:chExt cx="2052637" cy="1217843"/>
          </a:xfrm>
        </p:grpSpPr>
        <p:sp>
          <p:nvSpPr>
            <p:cNvPr id="24585" name="TextBox 9"/>
            <p:cNvSpPr txBox="1">
              <a:spLocks noChangeArrowheads="1"/>
            </p:cNvSpPr>
            <p:nvPr/>
          </p:nvSpPr>
          <p:spPr bwMode="auto">
            <a:xfrm>
              <a:off x="6558757" y="697358"/>
              <a:ext cx="2052637" cy="5222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1" dirty="0">
                  <a:solidFill>
                    <a:schemeClr val="bg1"/>
                  </a:solidFill>
                  <a:latin typeface="Arial" pitchFamily="34" charset="0"/>
                </a:rPr>
                <a:t>Shows lock status</a:t>
              </a:r>
            </a:p>
            <a:p>
              <a:pPr eaLnBrk="1" hangingPunct="1">
                <a:spcBef>
                  <a:spcPct val="0"/>
                </a:spcBef>
                <a:buClrTx/>
                <a:buSzTx/>
                <a:buFontTx/>
                <a:buNone/>
              </a:pPr>
              <a:r>
                <a:rPr lang="en-US" altLang="en-US" sz="1400" b="1" dirty="0">
                  <a:solidFill>
                    <a:schemeClr val="bg1"/>
                  </a:solidFill>
                  <a:latin typeface="Arial" pitchFamily="34" charset="0"/>
                </a:rPr>
                <a:t>Unlocked</a:t>
              </a:r>
            </a:p>
          </p:txBody>
        </p:sp>
        <p:cxnSp>
          <p:nvCxnSpPr>
            <p:cNvPr id="12" name="Straight Arrow Connector 11"/>
            <p:cNvCxnSpPr>
              <a:cxnSpLocks/>
            </p:cNvCxnSpPr>
            <p:nvPr/>
          </p:nvCxnSpPr>
          <p:spPr>
            <a:xfrm flipH="1" flipV="1">
              <a:off x="6673851" y="1802"/>
              <a:ext cx="666750" cy="6210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E4FB2AB6-A2D2-432B-B316-A752E7077E99}"/>
              </a:ext>
            </a:extLst>
          </p:cNvPr>
          <p:cNvGrpSpPr/>
          <p:nvPr/>
        </p:nvGrpSpPr>
        <p:grpSpPr>
          <a:xfrm>
            <a:off x="3203037" y="3191342"/>
            <a:ext cx="4516975" cy="990865"/>
            <a:chOff x="3241138" y="3805384"/>
            <a:chExt cx="4516975" cy="990865"/>
          </a:xfrm>
        </p:grpSpPr>
        <p:pic>
          <p:nvPicPr>
            <p:cNvPr id="6" name="Picture 5" descr="Graphical user interface, text, application&#10;&#10;Description automatically generated">
              <a:extLst>
                <a:ext uri="{FF2B5EF4-FFF2-40B4-BE49-F238E27FC236}">
                  <a16:creationId xmlns:a16="http://schemas.microsoft.com/office/drawing/2014/main" id="{24AC6C8B-13F5-4432-BD96-12F65E412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138" y="3805384"/>
              <a:ext cx="4516975" cy="990865"/>
            </a:xfrm>
            <a:prstGeom prst="rect">
              <a:avLst/>
            </a:prstGeom>
          </p:spPr>
        </p:pic>
        <p:sp>
          <p:nvSpPr>
            <p:cNvPr id="7" name="Oval 6">
              <a:extLst>
                <a:ext uri="{FF2B5EF4-FFF2-40B4-BE49-F238E27FC236}">
                  <a16:creationId xmlns:a16="http://schemas.microsoft.com/office/drawing/2014/main" id="{13FB4211-0EDE-4FEE-8048-FB79E9654355}"/>
                </a:ext>
              </a:extLst>
            </p:cNvPr>
            <p:cNvSpPr/>
            <p:nvPr/>
          </p:nvSpPr>
          <p:spPr>
            <a:xfrm>
              <a:off x="3301463" y="4400549"/>
              <a:ext cx="1330862" cy="395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50863" y="2151063"/>
            <a:ext cx="8229600" cy="1143000"/>
          </a:xfrm>
        </p:spPr>
        <p:txBody>
          <a:bodyPr>
            <a:normAutofit fontScale="90000"/>
          </a:bodyPr>
          <a:lstStyle/>
          <a:p>
            <a:pPr>
              <a:defRPr/>
            </a:pPr>
            <a:br>
              <a:rPr lang="en-US" dirty="0">
                <a:solidFill>
                  <a:srgbClr val="0070C0"/>
                </a:solidFill>
              </a:rPr>
            </a:br>
            <a:br>
              <a:rPr lang="en-US" dirty="0">
                <a:solidFill>
                  <a:srgbClr val="0070C0"/>
                </a:solidFill>
              </a:rPr>
            </a:br>
            <a:br>
              <a:rPr lang="en-US" dirty="0">
                <a:solidFill>
                  <a:srgbClr val="0070C0"/>
                </a:solidFill>
              </a:rPr>
            </a:br>
            <a:r>
              <a:rPr lang="en-US" dirty="0"/>
              <a:t>Setting or Changing </a:t>
            </a:r>
            <a:br>
              <a:rPr lang="en-US" dirty="0"/>
            </a:br>
            <a:r>
              <a:rPr lang="en-US" dirty="0"/>
              <a:t>Network Connection</a:t>
            </a:r>
            <a:br>
              <a:rPr lang="en-US" dirty="0">
                <a:solidFill>
                  <a:srgbClr val="0070C0"/>
                </a:solidFill>
              </a:rPr>
            </a:br>
            <a:br>
              <a:rPr lang="en-US" dirty="0">
                <a:solidFill>
                  <a:srgbClr val="0070C0"/>
                </a:solidFill>
              </a:rPr>
            </a:br>
            <a:endParaRPr lang="en-US" sz="2400"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3"/>
            <a:ext cx="8229600" cy="1143000"/>
          </a:xfrm>
        </p:spPr>
        <p:txBody>
          <a:bodyPr/>
          <a:lstStyle/>
          <a:p>
            <a:pPr eaLnBrk="1" fontAlgn="auto" hangingPunct="1">
              <a:spcAft>
                <a:spcPts val="0"/>
              </a:spcAft>
              <a:defRPr/>
            </a:pPr>
            <a:r>
              <a:rPr lang="en-US" dirty="0">
                <a:solidFill>
                  <a:srgbClr val="0070C0"/>
                </a:solidFill>
              </a:rPr>
              <a:t>Setting Network Connections</a:t>
            </a:r>
          </a:p>
        </p:txBody>
      </p:sp>
      <p:sp>
        <p:nvSpPr>
          <p:cNvPr id="27651" name="Content Placeholder 2"/>
          <p:cNvSpPr>
            <a:spLocks noGrp="1"/>
          </p:cNvSpPr>
          <p:nvPr>
            <p:ph idx="1"/>
          </p:nvPr>
        </p:nvSpPr>
        <p:spPr>
          <a:xfrm>
            <a:off x="469900" y="998538"/>
            <a:ext cx="8229600" cy="779462"/>
          </a:xfrm>
        </p:spPr>
        <p:txBody>
          <a:bodyPr/>
          <a:lstStyle/>
          <a:p>
            <a:pPr eaLnBrk="1" hangingPunct="1"/>
            <a:r>
              <a:rPr lang="en-US" altLang="en-US" sz="2800"/>
              <a:t>At main screen click on MCS TOOLS</a:t>
            </a:r>
          </a:p>
        </p:txBody>
      </p:sp>
      <p:pic>
        <p:nvPicPr>
          <p:cNvPr id="276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7388" y="1677988"/>
            <a:ext cx="675322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3675" y="3914775"/>
            <a:ext cx="1654175" cy="7604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654" name="TextBox 5"/>
          <p:cNvSpPr txBox="1">
            <a:spLocks noChangeArrowheads="1"/>
          </p:cNvSpPr>
          <p:nvPr/>
        </p:nvSpPr>
        <p:spPr bwMode="auto">
          <a:xfrm>
            <a:off x="165100" y="3914775"/>
            <a:ext cx="168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b="1">
                <a:solidFill>
                  <a:schemeClr val="bg1"/>
                </a:solidFill>
                <a:latin typeface="Arial" pitchFamily="34" charset="0"/>
              </a:rPr>
              <a:t>Click on </a:t>
            </a:r>
          </a:p>
          <a:p>
            <a:pPr eaLnBrk="1" hangingPunct="1">
              <a:spcBef>
                <a:spcPct val="0"/>
              </a:spcBef>
              <a:buClrTx/>
              <a:buSzTx/>
              <a:buFontTx/>
              <a:buNone/>
            </a:pPr>
            <a:r>
              <a:rPr lang="en-US" altLang="en-US" sz="1800" b="1">
                <a:solidFill>
                  <a:schemeClr val="bg1"/>
                </a:solidFill>
                <a:latin typeface="Arial" pitchFamily="34" charset="0"/>
              </a:rPr>
              <a:t>‘MCS TOOLS’</a:t>
            </a:r>
            <a:endParaRPr lang="en-US" altLang="en-US" sz="1800"/>
          </a:p>
        </p:txBody>
      </p:sp>
      <p:sp>
        <p:nvSpPr>
          <p:cNvPr id="7" name="Oval 6"/>
          <p:cNvSpPr/>
          <p:nvPr/>
        </p:nvSpPr>
        <p:spPr>
          <a:xfrm>
            <a:off x="1952625" y="2697163"/>
            <a:ext cx="708025" cy="701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9" name="Straight Arrow Connector 8"/>
          <p:cNvCxnSpPr>
            <a:stCxn id="27654" idx="0"/>
            <a:endCxn id="7" idx="2"/>
          </p:cNvCxnSpPr>
          <p:nvPr/>
        </p:nvCxnSpPr>
        <p:spPr>
          <a:xfrm flipV="1">
            <a:off x="1006475" y="3048000"/>
            <a:ext cx="946150" cy="8667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11125"/>
            <a:ext cx="8426450" cy="1143000"/>
          </a:xfrm>
        </p:spPr>
        <p:txBody>
          <a:bodyPr/>
          <a:lstStyle/>
          <a:p>
            <a:pPr eaLnBrk="1" fontAlgn="auto" hangingPunct="1">
              <a:spcAft>
                <a:spcPts val="0"/>
              </a:spcAft>
              <a:defRPr/>
            </a:pPr>
            <a:r>
              <a:rPr lang="en-US" dirty="0">
                <a:solidFill>
                  <a:srgbClr val="0070C0"/>
                </a:solidFill>
              </a:rPr>
              <a:t>Setting up Network</a:t>
            </a:r>
          </a:p>
        </p:txBody>
      </p:sp>
      <p:sp>
        <p:nvSpPr>
          <p:cNvPr id="3" name="Content Placeholder 2"/>
          <p:cNvSpPr>
            <a:spLocks noGrp="1"/>
          </p:cNvSpPr>
          <p:nvPr>
            <p:ph idx="1"/>
          </p:nvPr>
        </p:nvSpPr>
        <p:spPr>
          <a:xfrm>
            <a:off x="444500" y="904875"/>
            <a:ext cx="8426450" cy="563563"/>
          </a:xfrm>
        </p:spPr>
        <p:txBody>
          <a:bodyPr rtlCol="0">
            <a:normAutofit lnSpcReduction="10000"/>
          </a:bodyPr>
          <a:lstStyle/>
          <a:p>
            <a:pPr eaLnBrk="1" fontAlgn="auto" hangingPunct="1">
              <a:spcAft>
                <a:spcPts val="0"/>
              </a:spcAft>
              <a:defRPr/>
            </a:pPr>
            <a:r>
              <a:rPr lang="en-US" dirty="0"/>
              <a:t>Click on Utilities Folder </a:t>
            </a:r>
          </a:p>
        </p:txBody>
      </p:sp>
      <p:pic>
        <p:nvPicPr>
          <p:cNvPr id="286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0" y="1546225"/>
            <a:ext cx="7161213"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3344863" y="2173288"/>
            <a:ext cx="661987" cy="795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7" name="Straight Arrow Connector 6"/>
          <p:cNvCxnSpPr>
            <a:endCxn id="5" idx="7"/>
          </p:cNvCxnSpPr>
          <p:nvPr/>
        </p:nvCxnSpPr>
        <p:spPr>
          <a:xfrm flipH="1">
            <a:off x="3910013" y="1546225"/>
            <a:ext cx="1290637" cy="7429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406400" y="852488"/>
            <a:ext cx="8229600" cy="666750"/>
          </a:xfrm>
        </p:spPr>
        <p:txBody>
          <a:bodyPr/>
          <a:lstStyle/>
          <a:p>
            <a:pPr eaLnBrk="1" hangingPunct="1"/>
            <a:r>
              <a:rPr lang="en-US" altLang="en-US" sz="2800"/>
              <a:t>Click on Network Connections</a:t>
            </a:r>
          </a:p>
        </p:txBody>
      </p:sp>
      <p:sp>
        <p:nvSpPr>
          <p:cNvPr id="4" name="Title 1"/>
          <p:cNvSpPr>
            <a:spLocks noGrp="1"/>
          </p:cNvSpPr>
          <p:nvPr>
            <p:ph type="title"/>
          </p:nvPr>
        </p:nvSpPr>
        <p:spPr>
          <a:xfrm>
            <a:off x="419100" y="-111125"/>
            <a:ext cx="8426450" cy="1143000"/>
          </a:xfrm>
        </p:spPr>
        <p:txBody>
          <a:bodyPr/>
          <a:lstStyle/>
          <a:p>
            <a:pPr eaLnBrk="1" fontAlgn="auto" hangingPunct="1">
              <a:spcAft>
                <a:spcPts val="0"/>
              </a:spcAft>
              <a:defRPr/>
            </a:pPr>
            <a:r>
              <a:rPr lang="en-US" sz="3600" dirty="0">
                <a:solidFill>
                  <a:srgbClr val="0070C0"/>
                </a:solidFill>
              </a:rPr>
              <a:t>Setting up Network</a:t>
            </a:r>
          </a:p>
        </p:txBody>
      </p:sp>
      <p:pic>
        <p:nvPicPr>
          <p:cNvPr id="25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393825"/>
            <a:ext cx="7500937"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4527550" y="1992313"/>
            <a:ext cx="989013" cy="847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7" name="Straight Arrow Connector 6"/>
          <p:cNvCxnSpPr>
            <a:endCxn id="6" idx="0"/>
          </p:cNvCxnSpPr>
          <p:nvPr/>
        </p:nvCxnSpPr>
        <p:spPr>
          <a:xfrm>
            <a:off x="4527550" y="1393825"/>
            <a:ext cx="495300" cy="5984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150" y="301625"/>
            <a:ext cx="7718425" cy="646113"/>
          </a:xfrm>
          <a:prstGeom prst="rect">
            <a:avLst/>
          </a:prstGeom>
          <a:noFill/>
        </p:spPr>
        <p:txBody>
          <a:bodyPr>
            <a:spAutoFit/>
          </a:bodyPr>
          <a:lstStyle/>
          <a:p>
            <a:pPr algn="ctr" fontAlgn="auto">
              <a:spcBef>
                <a:spcPts val="0"/>
              </a:spcBef>
              <a:spcAft>
                <a:spcPts val="0"/>
              </a:spcAft>
              <a:defRPr/>
            </a:pPr>
            <a:r>
              <a:rPr lang="en-US" sz="3600" b="1" dirty="0">
                <a:solidFill>
                  <a:srgbClr val="0070C0"/>
                </a:solidFill>
              </a:rPr>
              <a:t>Setting up Network</a:t>
            </a:r>
            <a:endParaRPr lang="en-US" sz="3600" b="1" dirty="0">
              <a:solidFill>
                <a:srgbClr val="0070C0"/>
              </a:solidFill>
              <a:effectLst>
                <a:outerShdw blurRad="38100" dist="38100" dir="2700000" algn="tl">
                  <a:srgbClr val="000000">
                    <a:alpha val="43137"/>
                  </a:srgbClr>
                </a:outerShdw>
              </a:effectLst>
            </a:endParaRPr>
          </a:p>
        </p:txBody>
      </p:sp>
      <p:pic>
        <p:nvPicPr>
          <p:cNvPr id="29699" name="Picture 2"/>
          <p:cNvPicPr>
            <a:picLocks noChangeAspect="1"/>
          </p:cNvPicPr>
          <p:nvPr/>
        </p:nvPicPr>
        <p:blipFill>
          <a:blip r:embed="rId2">
            <a:extLst>
              <a:ext uri="{28A0092B-C50C-407E-A947-70E740481C1C}">
                <a14:useLocalDpi xmlns:a14="http://schemas.microsoft.com/office/drawing/2010/main" val="0"/>
              </a:ext>
            </a:extLst>
          </a:blip>
          <a:srcRect l="33667" t="26981" r="32109" b="28729"/>
          <a:stretch>
            <a:fillRect/>
          </a:stretch>
        </p:blipFill>
        <p:spPr bwMode="auto">
          <a:xfrm>
            <a:off x="631825" y="1009650"/>
            <a:ext cx="696595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7839075" y="2090738"/>
            <a:ext cx="1128713" cy="7397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1">
                <a:solidFill>
                  <a:schemeClr val="bg1"/>
                </a:solidFill>
                <a:latin typeface="Arial" pitchFamily="34" charset="0"/>
              </a:rPr>
              <a:t>Click to edit this connection</a:t>
            </a:r>
          </a:p>
        </p:txBody>
      </p:sp>
      <p:cxnSp>
        <p:nvCxnSpPr>
          <p:cNvPr id="5" name="Straight Arrow Connector 4"/>
          <p:cNvCxnSpPr/>
          <p:nvPr/>
        </p:nvCxnSpPr>
        <p:spPr>
          <a:xfrm flipH="1">
            <a:off x="6475413" y="2587625"/>
            <a:ext cx="1363662" cy="12541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57658"/>
            <a:ext cx="8196263" cy="93503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MCS-TOUCH-10.1</a:t>
            </a:r>
          </a:p>
          <a:p>
            <a:pPr fontAlgn="auto">
              <a:spcAft>
                <a:spcPts val="0"/>
              </a:spcAft>
              <a:defRPr/>
            </a:pPr>
            <a:endParaRPr lang="en-US" sz="4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223" name="Picture 9"/>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3109548" y="1914939"/>
            <a:ext cx="3164498" cy="388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378735" y="1491109"/>
            <a:ext cx="3752850" cy="2258828"/>
            <a:chOff x="134938" y="1080841"/>
            <a:chExt cx="4168775" cy="2540000"/>
          </a:xfrm>
        </p:grpSpPr>
        <p:pic>
          <p:nvPicPr>
            <p:cNvPr id="9221" name="Picture 3"/>
            <p:cNvPicPr>
              <a:picLocks noChangeAspect="1" noChangeArrowheads="1"/>
            </p:cNvPicPr>
            <p:nvPr/>
          </p:nvPicPr>
          <p:blipFill>
            <a:blip r:embed="rId4">
              <a:extLst>
                <a:ext uri="{28A0092B-C50C-407E-A947-70E740481C1C}">
                  <a14:useLocalDpi xmlns:a14="http://schemas.microsoft.com/office/drawing/2010/main" val="0"/>
                </a:ext>
              </a:extLst>
            </a:blip>
            <a:srcRect r="4738" b="6477"/>
            <a:stretch>
              <a:fillRect/>
            </a:stretch>
          </p:blipFill>
          <p:spPr bwMode="auto">
            <a:xfrm>
              <a:off x="134938" y="1080841"/>
              <a:ext cx="3413125" cy="2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4" name="TextBox 4"/>
            <p:cNvSpPr txBox="1">
              <a:spLocks noChangeArrowheads="1"/>
            </p:cNvSpPr>
            <p:nvPr/>
          </p:nvSpPr>
          <p:spPr bwMode="auto">
            <a:xfrm>
              <a:off x="3035300" y="1362013"/>
              <a:ext cx="1268413" cy="369888"/>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b="1">
                  <a:latin typeface="Arial" pitchFamily="34" charset="0"/>
                </a:rPr>
                <a:t>FRONT</a:t>
              </a:r>
            </a:p>
          </p:txBody>
        </p:sp>
      </p:grpSp>
      <p:grpSp>
        <p:nvGrpSpPr>
          <p:cNvPr id="3" name="Group 2"/>
          <p:cNvGrpSpPr/>
          <p:nvPr/>
        </p:nvGrpSpPr>
        <p:grpSpPr>
          <a:xfrm>
            <a:off x="5414854" y="1631587"/>
            <a:ext cx="3385567" cy="2165651"/>
            <a:chOff x="5211763" y="1362013"/>
            <a:chExt cx="3760787" cy="2435225"/>
          </a:xfrm>
        </p:grpSpPr>
        <p:pic>
          <p:nvPicPr>
            <p:cNvPr id="9222" name="Picture 4"/>
            <p:cNvPicPr>
              <a:picLocks noChangeAspect="1" noChangeArrowheads="1"/>
            </p:cNvPicPr>
            <p:nvPr/>
          </p:nvPicPr>
          <p:blipFill>
            <a:blip r:embed="rId5">
              <a:extLst>
                <a:ext uri="{28A0092B-C50C-407E-A947-70E740481C1C}">
                  <a14:useLocalDpi xmlns:a14="http://schemas.microsoft.com/office/drawing/2010/main" val="0"/>
                </a:ext>
              </a:extLst>
            </a:blip>
            <a:srcRect l="3638" t="6030" r="6573" b="4916"/>
            <a:stretch>
              <a:fillRect/>
            </a:stretch>
          </p:blipFill>
          <p:spPr bwMode="auto">
            <a:xfrm>
              <a:off x="5715000" y="1362013"/>
              <a:ext cx="3257550" cy="243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5" name="TextBox 5"/>
            <p:cNvSpPr txBox="1">
              <a:spLocks noChangeArrowheads="1"/>
            </p:cNvSpPr>
            <p:nvPr/>
          </p:nvSpPr>
          <p:spPr bwMode="auto">
            <a:xfrm>
              <a:off x="5211763" y="1673872"/>
              <a:ext cx="1004887" cy="368300"/>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Tx/>
                <a:buNone/>
              </a:pPr>
              <a:r>
                <a:rPr lang="en-US" altLang="en-US" sz="1800" b="1">
                  <a:latin typeface="Arial" pitchFamily="34" charset="0"/>
                </a:rPr>
                <a:t>BACK</a:t>
              </a:r>
            </a:p>
          </p:txBody>
        </p:sp>
      </p:grpSp>
      <p:pic>
        <p:nvPicPr>
          <p:cNvPr id="16" name="Picture 15"/>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125337" y="4493493"/>
            <a:ext cx="4129915" cy="2251769"/>
          </a:xfrm>
          <a:prstGeom prst="rect">
            <a:avLst/>
          </a:prstGeom>
        </p:spPr>
      </p:pic>
      <p:sp>
        <p:nvSpPr>
          <p:cNvPr id="13" name="TextBox 12"/>
          <p:cNvSpPr txBox="1"/>
          <p:nvPr/>
        </p:nvSpPr>
        <p:spPr>
          <a:xfrm>
            <a:off x="228600" y="704366"/>
            <a:ext cx="8915400" cy="661720"/>
          </a:xfrm>
          <a:prstGeom prst="rect">
            <a:avLst/>
          </a:prstGeom>
          <a:noFill/>
        </p:spPr>
        <p:txBody>
          <a:bodyPr wrap="square" rtlCol="0">
            <a:spAutoFit/>
          </a:bodyPr>
          <a:lstStyle/>
          <a:p>
            <a:pPr>
              <a:spcAft>
                <a:spcPts val="600"/>
              </a:spcAft>
            </a:pPr>
            <a:r>
              <a:rPr lang="en-US" sz="1600" dirty="0"/>
              <a:t>MCS-TOUCHSCREEN 10.1 fits Small, Medium and Large Enclosures.</a:t>
            </a:r>
          </a:p>
          <a:p>
            <a:pPr>
              <a:spcAft>
                <a:spcPts val="600"/>
              </a:spcAft>
            </a:pPr>
            <a:r>
              <a:rPr lang="en-US" sz="1600" dirty="0"/>
              <a:t>Use with </a:t>
            </a:r>
            <a:r>
              <a:rPr lang="en-US" sz="1600" dirty="0" err="1"/>
              <a:t>Vesa</a:t>
            </a:r>
            <a:r>
              <a:rPr lang="en-US" sz="1600" dirty="0"/>
              <a:t> Mount and display in your office or mount separate from your control enclosure.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3"/>
                                        </p:tgtEl>
                                        <p:attrNameLst>
                                          <p:attrName>style.visibility</p:attrName>
                                        </p:attrNameLst>
                                      </p:cBhvr>
                                      <p:to>
                                        <p:strVal val="visible"/>
                                      </p:to>
                                    </p:set>
                                    <p:anim calcmode="lin" valueType="num">
                                      <p:cBhvr additive="base">
                                        <p:cTn id="25" dur="500" fill="hold"/>
                                        <p:tgtEl>
                                          <p:spTgt spid="9223"/>
                                        </p:tgtEl>
                                        <p:attrNameLst>
                                          <p:attrName>ppt_x</p:attrName>
                                        </p:attrNameLst>
                                      </p:cBhvr>
                                      <p:tavLst>
                                        <p:tav tm="0">
                                          <p:val>
                                            <p:strVal val="#ppt_x"/>
                                          </p:val>
                                        </p:tav>
                                        <p:tav tm="100000">
                                          <p:val>
                                            <p:strVal val="#ppt_x"/>
                                          </p:val>
                                        </p:tav>
                                      </p:tavLst>
                                    </p:anim>
                                    <p:anim calcmode="lin" valueType="num">
                                      <p:cBhvr additive="base">
                                        <p:cTn id="26"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2313" y="92075"/>
            <a:ext cx="7718425" cy="584200"/>
          </a:xfrm>
          <a:prstGeom prst="rect">
            <a:avLst/>
          </a:prstGeom>
          <a:noFill/>
        </p:spPr>
        <p:txBody>
          <a:bodyPr>
            <a:spAutoFit/>
          </a:bodyPr>
          <a:lstStyle/>
          <a:p>
            <a:pPr algn="ctr" fontAlgn="auto">
              <a:spcBef>
                <a:spcPts val="0"/>
              </a:spcBef>
              <a:spcAft>
                <a:spcPts val="0"/>
              </a:spcAft>
              <a:defRPr/>
            </a:pPr>
            <a:r>
              <a:rPr lang="en-US" sz="3200" b="1" dirty="0">
                <a:solidFill>
                  <a:srgbClr val="0070C0"/>
                </a:solidFill>
                <a:effectLst>
                  <a:outerShdw blurRad="38100" dist="38100" dir="2700000" algn="tl">
                    <a:srgbClr val="000000">
                      <a:alpha val="43137"/>
                    </a:srgbClr>
                  </a:outerShdw>
                </a:effectLst>
              </a:rPr>
              <a:t>Static IP, Netmask &amp; Gateway Address</a:t>
            </a:r>
          </a:p>
        </p:txBody>
      </p:sp>
      <p:pic>
        <p:nvPicPr>
          <p:cNvPr id="307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625" y="1695450"/>
            <a:ext cx="6923088"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Content Placeholder 2"/>
          <p:cNvSpPr txBox="1">
            <a:spLocks/>
          </p:cNvSpPr>
          <p:nvPr/>
        </p:nvSpPr>
        <p:spPr bwMode="auto">
          <a:xfrm>
            <a:off x="466725" y="676275"/>
            <a:ext cx="8229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800"/>
              <a:t>You can change the name of connection to help identify the touchscreen.</a:t>
            </a:r>
            <a:endParaRPr lang="en-US" altLang="en-US"/>
          </a:p>
        </p:txBody>
      </p:sp>
      <p:sp>
        <p:nvSpPr>
          <p:cNvPr id="2" name="Oval 1"/>
          <p:cNvSpPr/>
          <p:nvPr/>
        </p:nvSpPr>
        <p:spPr>
          <a:xfrm>
            <a:off x="3735388" y="2374900"/>
            <a:ext cx="1193800" cy="5572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p:cNvSpPr txBox="1">
            <a:spLocks noChangeArrowheads="1"/>
          </p:cNvSpPr>
          <p:nvPr/>
        </p:nvSpPr>
        <p:spPr bwMode="auto">
          <a:xfrm>
            <a:off x="6846888" y="2587625"/>
            <a:ext cx="2082800" cy="7381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1">
                <a:solidFill>
                  <a:schemeClr val="bg1"/>
                </a:solidFill>
                <a:latin typeface="Arial" pitchFamily="34" charset="0"/>
              </a:rPr>
              <a:t>Click the dropdown and find the correct network device (eth*)</a:t>
            </a:r>
          </a:p>
        </p:txBody>
      </p:sp>
      <p:cxnSp>
        <p:nvCxnSpPr>
          <p:cNvPr id="7" name="Straight Arrow Connector 6"/>
          <p:cNvCxnSpPr/>
          <p:nvPr/>
        </p:nvCxnSpPr>
        <p:spPr>
          <a:xfrm flipH="1">
            <a:off x="5483225" y="3082925"/>
            <a:ext cx="1363663" cy="127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1801813"/>
            <a:ext cx="3201987"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22313" y="92075"/>
            <a:ext cx="7718425" cy="584200"/>
          </a:xfrm>
          <a:prstGeom prst="rect">
            <a:avLst/>
          </a:prstGeom>
          <a:noFill/>
        </p:spPr>
        <p:txBody>
          <a:bodyPr>
            <a:spAutoFit/>
          </a:bodyPr>
          <a:lstStyle/>
          <a:p>
            <a:pPr algn="ctr" fontAlgn="auto">
              <a:spcBef>
                <a:spcPts val="0"/>
              </a:spcBef>
              <a:spcAft>
                <a:spcPts val="0"/>
              </a:spcAft>
              <a:defRPr/>
            </a:pPr>
            <a:r>
              <a:rPr lang="en-US" sz="3200" b="1" dirty="0">
                <a:solidFill>
                  <a:srgbClr val="0070C0"/>
                </a:solidFill>
                <a:effectLst>
                  <a:outerShdw blurRad="38100" dist="38100" dir="2700000" algn="tl">
                    <a:srgbClr val="000000">
                      <a:alpha val="43137"/>
                    </a:srgbClr>
                  </a:outerShdw>
                </a:effectLst>
              </a:rPr>
              <a:t>Static IP, Netmask &amp; Gateway Address</a:t>
            </a:r>
          </a:p>
        </p:txBody>
      </p:sp>
      <p:sp>
        <p:nvSpPr>
          <p:cNvPr id="4" name="TextBox 3"/>
          <p:cNvSpPr txBox="1">
            <a:spLocks noChangeArrowheads="1"/>
          </p:cNvSpPr>
          <p:nvPr/>
        </p:nvSpPr>
        <p:spPr bwMode="auto">
          <a:xfrm>
            <a:off x="7205663" y="2052638"/>
            <a:ext cx="1724025" cy="738187"/>
          </a:xfrm>
          <a:prstGeom prst="rect">
            <a:avLst/>
          </a:prstGeom>
          <a:solidFill>
            <a:srgbClr val="0070C0"/>
          </a:solidFill>
          <a:ln w="9525">
            <a:solidFill>
              <a:schemeClr val="tx1"/>
            </a:solidFill>
            <a:miter lim="800000"/>
            <a:headEnd/>
            <a:tailEnd/>
          </a:ln>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Tx/>
              <a:buNone/>
            </a:pPr>
            <a:r>
              <a:rPr lang="en-US" altLang="en-US" sz="1400" b="1">
                <a:solidFill>
                  <a:schemeClr val="bg1"/>
                </a:solidFill>
                <a:latin typeface="Arial" pitchFamily="34" charset="0"/>
              </a:rPr>
              <a:t>Enter Static IP, Netmask &amp; Gateway Address</a:t>
            </a:r>
          </a:p>
        </p:txBody>
      </p:sp>
      <p:cxnSp>
        <p:nvCxnSpPr>
          <p:cNvPr id="5" name="Straight Arrow Connector 4"/>
          <p:cNvCxnSpPr/>
          <p:nvPr/>
        </p:nvCxnSpPr>
        <p:spPr>
          <a:xfrm flipH="1">
            <a:off x="5226050" y="2790825"/>
            <a:ext cx="3060700" cy="5508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a:spLocks noChangeArrowheads="1"/>
          </p:cNvSpPr>
          <p:nvPr/>
        </p:nvSpPr>
        <p:spPr bwMode="auto">
          <a:xfrm>
            <a:off x="722313" y="1517650"/>
            <a:ext cx="2074862" cy="738188"/>
          </a:xfrm>
          <a:prstGeom prst="rect">
            <a:avLst/>
          </a:prstGeom>
          <a:solidFill>
            <a:srgbClr val="0070C0"/>
          </a:solidFill>
          <a:ln w="9525">
            <a:solidFill>
              <a:schemeClr val="tx1"/>
            </a:solidFill>
            <a:miter lim="800000"/>
            <a:headEnd/>
            <a:tailEnd/>
          </a:ln>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1">
                <a:solidFill>
                  <a:schemeClr val="bg1"/>
                </a:solidFill>
                <a:latin typeface="Arial" pitchFamily="34" charset="0"/>
              </a:rPr>
              <a:t>Set to Manual for Static IP, or Automatic for Dynamic IP</a:t>
            </a:r>
          </a:p>
        </p:txBody>
      </p:sp>
      <p:cxnSp>
        <p:nvCxnSpPr>
          <p:cNvPr id="14" name="Straight Arrow Connector 13"/>
          <p:cNvCxnSpPr/>
          <p:nvPr/>
        </p:nvCxnSpPr>
        <p:spPr>
          <a:xfrm>
            <a:off x="2032000" y="2255838"/>
            <a:ext cx="1535113" cy="2952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7262813" y="4106863"/>
            <a:ext cx="1681162" cy="307975"/>
          </a:xfrm>
          <a:prstGeom prst="rect">
            <a:avLst/>
          </a:prstGeom>
          <a:solidFill>
            <a:srgbClr val="0070C0"/>
          </a:solidFill>
          <a:ln w="9525">
            <a:solidFill>
              <a:schemeClr val="tx1"/>
            </a:solidFill>
            <a:miter lim="800000"/>
            <a:headEnd/>
            <a:tailEnd/>
          </a:ln>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Tx/>
              <a:buNone/>
            </a:pPr>
            <a:r>
              <a:rPr lang="en-US" altLang="en-US" sz="1400" b="1">
                <a:solidFill>
                  <a:schemeClr val="bg1"/>
                </a:solidFill>
                <a:latin typeface="Arial" pitchFamily="34" charset="0"/>
              </a:rPr>
              <a:t>Click to save</a:t>
            </a:r>
          </a:p>
        </p:txBody>
      </p:sp>
      <p:cxnSp>
        <p:nvCxnSpPr>
          <p:cNvPr id="17" name="Straight Arrow Connector 16"/>
          <p:cNvCxnSpPr/>
          <p:nvPr/>
        </p:nvCxnSpPr>
        <p:spPr>
          <a:xfrm flipH="1">
            <a:off x="6027738" y="4584700"/>
            <a:ext cx="2120900" cy="5175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754" name="Content Placeholder 2"/>
          <p:cNvSpPr txBox="1">
            <a:spLocks/>
          </p:cNvSpPr>
          <p:nvPr/>
        </p:nvSpPr>
        <p:spPr bwMode="auto">
          <a:xfrm>
            <a:off x="466725" y="617538"/>
            <a:ext cx="8229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000" dirty="0"/>
              <a:t>Click on IPV4 settings - enter IP Address,  Netmask and gateway addresses.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43435"/>
            <a:ext cx="8229600" cy="1143000"/>
          </a:xfrm>
          <a:prstGeom prst="rect">
            <a:avLst/>
          </a:prstGeom>
        </p:spPr>
        <p:txBody>
          <a:bodyPr/>
          <a:lstStyle>
            <a:lvl1pPr algn="ctr" rtl="0" eaLnBrk="0" fontAlgn="base" hangingPunct="0">
              <a:spcBef>
                <a:spcPct val="0"/>
              </a:spcBef>
              <a:spcAft>
                <a:spcPct val="0"/>
              </a:spcAft>
              <a:defRPr sz="4000" b="1" kern="1200">
                <a:solidFill>
                  <a:srgbClr val="FF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000" b="1">
                <a:solidFill>
                  <a:srgbClr val="FF0000"/>
                </a:solidFill>
                <a:latin typeface="Arial" pitchFamily="34" charset="0"/>
                <a:cs typeface="Arial" pitchFamily="34" charset="0"/>
              </a:defRPr>
            </a:lvl2pPr>
            <a:lvl3pPr algn="ctr" rtl="0" eaLnBrk="0" fontAlgn="base" hangingPunct="0">
              <a:spcBef>
                <a:spcPct val="0"/>
              </a:spcBef>
              <a:spcAft>
                <a:spcPct val="0"/>
              </a:spcAft>
              <a:defRPr sz="4000" b="1">
                <a:solidFill>
                  <a:srgbClr val="FF0000"/>
                </a:solidFill>
                <a:latin typeface="Arial" pitchFamily="34" charset="0"/>
                <a:cs typeface="Arial" pitchFamily="34" charset="0"/>
              </a:defRPr>
            </a:lvl3pPr>
            <a:lvl4pPr algn="ctr" rtl="0" eaLnBrk="0" fontAlgn="base" hangingPunct="0">
              <a:spcBef>
                <a:spcPct val="0"/>
              </a:spcBef>
              <a:spcAft>
                <a:spcPct val="0"/>
              </a:spcAft>
              <a:defRPr sz="4000" b="1">
                <a:solidFill>
                  <a:srgbClr val="FF0000"/>
                </a:solidFill>
                <a:latin typeface="Arial" pitchFamily="34" charset="0"/>
                <a:cs typeface="Arial" pitchFamily="34" charset="0"/>
              </a:defRPr>
            </a:lvl4pPr>
            <a:lvl5pPr algn="ctr" rtl="0" eaLnBrk="0" fontAlgn="base" hangingPunct="0">
              <a:spcBef>
                <a:spcPct val="0"/>
              </a:spcBef>
              <a:spcAft>
                <a:spcPct val="0"/>
              </a:spcAft>
              <a:defRPr sz="4000" b="1">
                <a:solidFill>
                  <a:srgbClr val="FF0000"/>
                </a:solidFill>
                <a:latin typeface="Arial" pitchFamily="34" charset="0"/>
                <a:cs typeface="Arial" pitchFamily="34" charset="0"/>
              </a:defRPr>
            </a:lvl5pPr>
            <a:lvl6pPr marL="457200" algn="ctr" rtl="0" fontAlgn="base">
              <a:spcBef>
                <a:spcPct val="0"/>
              </a:spcBef>
              <a:spcAft>
                <a:spcPct val="0"/>
              </a:spcAft>
              <a:defRPr sz="4000" b="1">
                <a:solidFill>
                  <a:srgbClr val="FF0000"/>
                </a:solidFill>
                <a:latin typeface="Arial" pitchFamily="34" charset="0"/>
                <a:cs typeface="Arial" pitchFamily="34" charset="0"/>
              </a:defRPr>
            </a:lvl6pPr>
            <a:lvl7pPr marL="914400" algn="ctr" rtl="0" fontAlgn="base">
              <a:spcBef>
                <a:spcPct val="0"/>
              </a:spcBef>
              <a:spcAft>
                <a:spcPct val="0"/>
              </a:spcAft>
              <a:defRPr sz="4000" b="1">
                <a:solidFill>
                  <a:srgbClr val="FF0000"/>
                </a:solidFill>
                <a:latin typeface="Arial" pitchFamily="34" charset="0"/>
                <a:cs typeface="Arial" pitchFamily="34" charset="0"/>
              </a:defRPr>
            </a:lvl7pPr>
            <a:lvl8pPr marL="1371600" algn="ctr" rtl="0" fontAlgn="base">
              <a:spcBef>
                <a:spcPct val="0"/>
              </a:spcBef>
              <a:spcAft>
                <a:spcPct val="0"/>
              </a:spcAft>
              <a:defRPr sz="4000" b="1">
                <a:solidFill>
                  <a:srgbClr val="FF0000"/>
                </a:solidFill>
                <a:latin typeface="Arial" pitchFamily="34" charset="0"/>
                <a:cs typeface="Arial" pitchFamily="34" charset="0"/>
              </a:defRPr>
            </a:lvl8pPr>
            <a:lvl9pPr marL="1828800" algn="ctr" rtl="0" fontAlgn="base">
              <a:spcBef>
                <a:spcPct val="0"/>
              </a:spcBef>
              <a:spcAft>
                <a:spcPct val="0"/>
              </a:spcAft>
              <a:defRPr sz="4000" b="1">
                <a:solidFill>
                  <a:srgbClr val="FF0000"/>
                </a:solidFill>
                <a:latin typeface="Arial" pitchFamily="34" charset="0"/>
                <a:cs typeface="Arial" pitchFamily="34" charset="0"/>
              </a:defRPr>
            </a:lvl9pPr>
          </a:lstStyle>
          <a:p>
            <a:pPr>
              <a:defRPr/>
            </a:pPr>
            <a:br>
              <a:rPr lang="en-US" dirty="0">
                <a:solidFill>
                  <a:srgbClr val="0070C0"/>
                </a:solidFill>
              </a:rPr>
            </a:br>
            <a:br>
              <a:rPr lang="en-US" dirty="0">
                <a:solidFill>
                  <a:srgbClr val="0070C0"/>
                </a:solidFill>
              </a:rPr>
            </a:br>
            <a:br>
              <a:rPr lang="en-US" dirty="0">
                <a:solidFill>
                  <a:srgbClr val="0070C0"/>
                </a:solidFill>
              </a:rPr>
            </a:br>
            <a:r>
              <a:rPr lang="en-US" dirty="0"/>
              <a:t>Changing  Time / Date</a:t>
            </a:r>
          </a:p>
        </p:txBody>
      </p:sp>
      <p:sp>
        <p:nvSpPr>
          <p:cNvPr id="32771" name="Rectangle 2"/>
          <p:cNvSpPr>
            <a:spLocks noChangeArrowheads="1"/>
          </p:cNvSpPr>
          <p:nvPr/>
        </p:nvSpPr>
        <p:spPr bwMode="auto">
          <a:xfrm>
            <a:off x="1096963" y="6010275"/>
            <a:ext cx="3241015" cy="369332"/>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a:latin typeface="Arial" pitchFamily="34" charset="0"/>
              </a:rPr>
              <a:t>Training class to Change date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863" y="231775"/>
            <a:ext cx="7313612" cy="2047875"/>
          </a:xfrm>
          <a:prstGeom prst="rect">
            <a:avLst/>
          </a:prstGeom>
        </p:spPr>
        <p:txBody>
          <a:bodyPr wrap="none">
            <a:spAutoFit/>
          </a:bodyPr>
          <a:lstStyle/>
          <a:p>
            <a:pPr>
              <a:defRPr/>
            </a:pPr>
            <a:r>
              <a:rPr lang="en-US" sz="3200" b="1" dirty="0">
                <a:solidFill>
                  <a:srgbClr val="FF0000"/>
                </a:solidFill>
                <a:effectLst>
                  <a:outerShdw blurRad="38100" dist="38100" dir="2700000" algn="tl">
                    <a:srgbClr val="000000">
                      <a:alpha val="43137"/>
                    </a:srgbClr>
                  </a:outerShdw>
                </a:effectLst>
              </a:rPr>
              <a:t>Setting Time and Date –</a:t>
            </a:r>
            <a:endParaRPr lang="en-US" sz="2000" b="1" dirty="0">
              <a:effectLst>
                <a:outerShdw blurRad="38100" dist="38100" dir="2700000" algn="tl">
                  <a:srgbClr val="000000">
                    <a:alpha val="43137"/>
                  </a:srgbClr>
                </a:outerShdw>
              </a:effectLst>
            </a:endParaRPr>
          </a:p>
          <a:p>
            <a:pPr marL="514350" indent="-514350">
              <a:spcAft>
                <a:spcPts val="600"/>
              </a:spcAft>
              <a:buFont typeface="+mj-lt"/>
              <a:buAutoNum type="arabicPeriod"/>
              <a:defRPr/>
            </a:pPr>
            <a:r>
              <a:rPr lang="en-US" sz="2000" dirty="0"/>
              <a:t>Navigate to the MCS TOOLS folder on your desktop.</a:t>
            </a:r>
          </a:p>
          <a:p>
            <a:pPr marL="514350" indent="-514350">
              <a:spcAft>
                <a:spcPts val="600"/>
              </a:spcAft>
              <a:buFont typeface="+mj-lt"/>
              <a:buAutoNum type="arabicPeriod"/>
              <a:defRPr/>
            </a:pPr>
            <a:r>
              <a:rPr lang="en-US" sz="2000" dirty="0"/>
              <a:t>Double click to open.</a:t>
            </a:r>
          </a:p>
          <a:p>
            <a:pPr marL="514350" indent="-514350">
              <a:spcAft>
                <a:spcPts val="600"/>
              </a:spcAft>
              <a:buFont typeface="+mj-lt"/>
              <a:buAutoNum type="arabicPeriod"/>
              <a:defRPr/>
            </a:pPr>
            <a:r>
              <a:rPr lang="en-US" sz="2000" dirty="0"/>
              <a:t>Double click on the UTILITIES sub folder to view contents.</a:t>
            </a:r>
          </a:p>
          <a:p>
            <a:pPr marL="514350" indent="-514350">
              <a:spcAft>
                <a:spcPts val="600"/>
              </a:spcAft>
              <a:buFont typeface="+mj-lt"/>
              <a:buAutoNum type="arabicPeriod"/>
              <a:defRPr/>
            </a:pPr>
            <a:r>
              <a:rPr lang="en-US" sz="2000" dirty="0"/>
              <a:t>Double click TIME AND DATE to make changes.</a:t>
            </a:r>
          </a:p>
        </p:txBody>
      </p:sp>
      <p:pic>
        <p:nvPicPr>
          <p:cNvPr id="33795" name="Picture 3"/>
          <p:cNvPicPr>
            <a:picLocks noChangeAspect="1"/>
          </p:cNvPicPr>
          <p:nvPr/>
        </p:nvPicPr>
        <p:blipFill>
          <a:blip r:embed="rId2">
            <a:extLst>
              <a:ext uri="{28A0092B-C50C-407E-A947-70E740481C1C}">
                <a14:useLocalDpi xmlns:a14="http://schemas.microsoft.com/office/drawing/2010/main" val="0"/>
              </a:ext>
            </a:extLst>
          </a:blip>
          <a:srcRect l="8350" t="21487" r="4741" b="17647"/>
          <a:stretch>
            <a:fillRect/>
          </a:stretch>
        </p:blipFill>
        <p:spPr bwMode="auto">
          <a:xfrm>
            <a:off x="1776413" y="2497138"/>
            <a:ext cx="460375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863" y="314325"/>
            <a:ext cx="8334375" cy="2308225"/>
          </a:xfrm>
          <a:prstGeom prst="rect">
            <a:avLst/>
          </a:prstGeom>
          <a:noFill/>
        </p:spPr>
        <p:txBody>
          <a:bodyPr>
            <a:spAutoFit/>
          </a:bodyPr>
          <a:lstStyle/>
          <a:p>
            <a:pPr marL="342900" indent="-342900">
              <a:buFont typeface="+mj-lt"/>
              <a:buAutoNum type="arabicPeriod" startAt="5"/>
              <a:defRPr/>
            </a:pPr>
            <a:r>
              <a:rPr lang="en-US" dirty="0"/>
              <a:t>Screen opens- click on UNLOCK</a:t>
            </a:r>
          </a:p>
          <a:p>
            <a:pPr marL="342900" indent="-342900">
              <a:buFont typeface="+mj-lt"/>
              <a:buAutoNum type="arabicPeriod" startAt="5"/>
              <a:defRPr/>
            </a:pPr>
            <a:r>
              <a:rPr lang="en-US" b="1" dirty="0">
                <a:solidFill>
                  <a:srgbClr val="FF0000"/>
                </a:solidFill>
              </a:rPr>
              <a:t>YOU MUST BE AUTHORIZED TO MAKE THESE CHANGES.</a:t>
            </a:r>
          </a:p>
          <a:p>
            <a:pPr marL="342900" indent="-342900">
              <a:buFont typeface="+mj-lt"/>
              <a:buAutoNum type="arabicPeriod" startAt="5"/>
              <a:defRPr/>
            </a:pPr>
            <a:r>
              <a:rPr lang="en-US" b="1" dirty="0">
                <a:solidFill>
                  <a:srgbClr val="FF0000"/>
                </a:solidFill>
              </a:rPr>
              <a:t>Enter password ‘</a:t>
            </a:r>
            <a:r>
              <a:rPr lang="en-US" b="1" dirty="0" err="1">
                <a:solidFill>
                  <a:srgbClr val="FF0000"/>
                </a:solidFill>
              </a:rPr>
              <a:t>mcs</a:t>
            </a:r>
            <a:r>
              <a:rPr lang="en-US" b="1" dirty="0">
                <a:solidFill>
                  <a:srgbClr val="FF0000"/>
                </a:solidFill>
              </a:rPr>
              <a:t>’ (lower case) for password</a:t>
            </a:r>
          </a:p>
          <a:p>
            <a:pPr marL="342900" indent="-342900">
              <a:buFont typeface="+mj-lt"/>
              <a:buAutoNum type="arabicPeriod" startAt="5"/>
              <a:defRPr/>
            </a:pPr>
            <a:r>
              <a:rPr lang="en-US" b="1" dirty="0">
                <a:solidFill>
                  <a:srgbClr val="FF0000"/>
                </a:solidFill>
              </a:rPr>
              <a:t>Click AUTHENTICATE to unlock</a:t>
            </a:r>
          </a:p>
          <a:p>
            <a:pPr marL="342900" indent="-342900">
              <a:buFont typeface="+mj-lt"/>
              <a:buAutoNum type="arabicPeriod" startAt="5"/>
              <a:defRPr/>
            </a:pPr>
            <a:endParaRPr lang="en-US" b="1" dirty="0">
              <a:solidFill>
                <a:srgbClr val="FF0000"/>
              </a:solidFill>
            </a:endParaRPr>
          </a:p>
          <a:p>
            <a:pPr>
              <a:defRPr/>
            </a:pPr>
            <a:endParaRPr lang="en-US" b="1" dirty="0">
              <a:solidFill>
                <a:srgbClr val="FF0000"/>
              </a:solidFill>
            </a:endParaRPr>
          </a:p>
          <a:p>
            <a:pPr>
              <a:defRPr/>
            </a:pPr>
            <a:endParaRPr lang="en-US" b="1" dirty="0">
              <a:solidFill>
                <a:srgbClr val="FF0000"/>
              </a:solidFill>
            </a:endParaRPr>
          </a:p>
          <a:p>
            <a:pPr marL="342900" indent="-342900">
              <a:buFont typeface="+mj-lt"/>
              <a:buAutoNum type="arabicPeriod" startAt="5"/>
              <a:defRPr/>
            </a:pPr>
            <a:endParaRPr lang="en-US" b="1" dirty="0">
              <a:solidFill>
                <a:srgbClr val="FF0000"/>
              </a:solidFill>
            </a:endParaRPr>
          </a:p>
        </p:txBody>
      </p:sp>
      <p:pic>
        <p:nvPicPr>
          <p:cNvPr id="34819" name="Picture 4"/>
          <p:cNvPicPr>
            <a:picLocks noChangeAspect="1"/>
          </p:cNvPicPr>
          <p:nvPr/>
        </p:nvPicPr>
        <p:blipFill>
          <a:blip r:embed="rId3">
            <a:extLst>
              <a:ext uri="{28A0092B-C50C-407E-A947-70E740481C1C}">
                <a14:useLocalDpi xmlns:a14="http://schemas.microsoft.com/office/drawing/2010/main" val="0"/>
              </a:ext>
            </a:extLst>
          </a:blip>
          <a:srcRect l="23196" t="39687" r="22180" b="39607"/>
          <a:stretch>
            <a:fillRect/>
          </a:stretch>
        </p:blipFill>
        <p:spPr bwMode="auto">
          <a:xfrm>
            <a:off x="4356100" y="1103313"/>
            <a:ext cx="40132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p:cNvPicPr>
            <a:picLocks noChangeAspect="1"/>
          </p:cNvPicPr>
          <p:nvPr/>
        </p:nvPicPr>
        <p:blipFill>
          <a:blip r:embed="rId4">
            <a:extLst>
              <a:ext uri="{28A0092B-C50C-407E-A947-70E740481C1C}">
                <a14:useLocalDpi xmlns:a14="http://schemas.microsoft.com/office/drawing/2010/main" val="0"/>
              </a:ext>
            </a:extLst>
          </a:blip>
          <a:srcRect l="31522" t="37019" r="32333" b="36472"/>
          <a:stretch>
            <a:fillRect/>
          </a:stretch>
        </p:blipFill>
        <p:spPr bwMode="auto">
          <a:xfrm>
            <a:off x="327994" y="2751137"/>
            <a:ext cx="407670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263988" y="3625846"/>
            <a:ext cx="4878405" cy="646331"/>
          </a:xfrm>
          <a:prstGeom prst="rect">
            <a:avLst/>
          </a:prstGeom>
        </p:spPr>
        <p:txBody>
          <a:bodyPr wrap="square">
            <a:spAutoFit/>
          </a:bodyPr>
          <a:lstStyle/>
          <a:p>
            <a:pPr marL="342900" indent="-342900">
              <a:buFont typeface="+mj-lt"/>
              <a:buAutoNum type="arabicPeriod" startAt="9"/>
              <a:defRPr/>
            </a:pPr>
            <a:r>
              <a:rPr lang="en-US" b="1" dirty="0">
                <a:solidFill>
                  <a:srgbClr val="FF0000"/>
                </a:solidFill>
              </a:rPr>
              <a:t>Make changes to </a:t>
            </a:r>
          </a:p>
          <a:p>
            <a:pPr indent="344488">
              <a:defRPr/>
            </a:pPr>
            <a:r>
              <a:rPr lang="en-US" b="1" dirty="0">
                <a:solidFill>
                  <a:srgbClr val="FF0000"/>
                </a:solidFill>
              </a:rPr>
              <a:t>date or time and click LOCK to relock.</a:t>
            </a:r>
            <a:endParaRPr lang="en-US" b="1" dirty="0"/>
          </a:p>
        </p:txBody>
      </p:sp>
      <p:grpSp>
        <p:nvGrpSpPr>
          <p:cNvPr id="34822" name="Group 9"/>
          <p:cNvGrpSpPr>
            <a:grpSpLocks/>
          </p:cNvGrpSpPr>
          <p:nvPr/>
        </p:nvGrpSpPr>
        <p:grpSpPr bwMode="auto">
          <a:xfrm>
            <a:off x="4616450" y="4352925"/>
            <a:ext cx="4268788" cy="1397000"/>
            <a:chOff x="4616437" y="4353373"/>
            <a:chExt cx="4269378" cy="1396168"/>
          </a:xfrm>
        </p:grpSpPr>
        <p:sp>
          <p:nvSpPr>
            <p:cNvPr id="34823" name="Rectangle 7"/>
            <p:cNvSpPr>
              <a:spLocks noChangeArrowheads="1"/>
            </p:cNvSpPr>
            <p:nvPr/>
          </p:nvSpPr>
          <p:spPr bwMode="auto">
            <a:xfrm>
              <a:off x="4628010" y="5103210"/>
              <a:ext cx="4257805" cy="6463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Tx/>
                <a:buNone/>
              </a:pPr>
              <a:r>
                <a:rPr lang="en-US" altLang="en-US" sz="1800" b="1">
                  <a:solidFill>
                    <a:schemeClr val="bg1"/>
                  </a:solidFill>
                </a:rPr>
                <a:t>TOUCHSCREEN MUST BE RELOCKED IF YOU ARE FINISHED MAKING CHANGES</a:t>
              </a:r>
              <a:endParaRPr lang="en-US" altLang="en-US" sz="1800">
                <a:solidFill>
                  <a:schemeClr val="bg1"/>
                </a:solidFill>
              </a:endParaRPr>
            </a:p>
          </p:txBody>
        </p:sp>
        <p:pic>
          <p:nvPicPr>
            <p:cNvPr id="34824"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16437" y="4353373"/>
              <a:ext cx="768474" cy="62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7865" y="1381042"/>
            <a:ext cx="8229600" cy="1143000"/>
          </a:xfrm>
          <a:prstGeom prst="rect">
            <a:avLst/>
          </a:prstGeom>
        </p:spPr>
        <p:txBody>
          <a:bodyPr/>
          <a:lstStyle>
            <a:lvl1pPr algn="ctr" rtl="0" eaLnBrk="0" fontAlgn="base" hangingPunct="0">
              <a:spcBef>
                <a:spcPct val="0"/>
              </a:spcBef>
              <a:spcAft>
                <a:spcPct val="0"/>
              </a:spcAft>
              <a:defRPr sz="4000" b="1" kern="1200">
                <a:solidFill>
                  <a:srgbClr val="FF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000" b="1">
                <a:solidFill>
                  <a:srgbClr val="FF0000"/>
                </a:solidFill>
                <a:latin typeface="Arial" pitchFamily="34" charset="0"/>
                <a:cs typeface="Arial" pitchFamily="34" charset="0"/>
              </a:defRPr>
            </a:lvl2pPr>
            <a:lvl3pPr algn="ctr" rtl="0" eaLnBrk="0" fontAlgn="base" hangingPunct="0">
              <a:spcBef>
                <a:spcPct val="0"/>
              </a:spcBef>
              <a:spcAft>
                <a:spcPct val="0"/>
              </a:spcAft>
              <a:defRPr sz="4000" b="1">
                <a:solidFill>
                  <a:srgbClr val="FF0000"/>
                </a:solidFill>
                <a:latin typeface="Arial" pitchFamily="34" charset="0"/>
                <a:cs typeface="Arial" pitchFamily="34" charset="0"/>
              </a:defRPr>
            </a:lvl3pPr>
            <a:lvl4pPr algn="ctr" rtl="0" eaLnBrk="0" fontAlgn="base" hangingPunct="0">
              <a:spcBef>
                <a:spcPct val="0"/>
              </a:spcBef>
              <a:spcAft>
                <a:spcPct val="0"/>
              </a:spcAft>
              <a:defRPr sz="4000" b="1">
                <a:solidFill>
                  <a:srgbClr val="FF0000"/>
                </a:solidFill>
                <a:latin typeface="Arial" pitchFamily="34" charset="0"/>
                <a:cs typeface="Arial" pitchFamily="34" charset="0"/>
              </a:defRPr>
            </a:lvl4pPr>
            <a:lvl5pPr algn="ctr" rtl="0" eaLnBrk="0" fontAlgn="base" hangingPunct="0">
              <a:spcBef>
                <a:spcPct val="0"/>
              </a:spcBef>
              <a:spcAft>
                <a:spcPct val="0"/>
              </a:spcAft>
              <a:defRPr sz="4000" b="1">
                <a:solidFill>
                  <a:srgbClr val="FF0000"/>
                </a:solidFill>
                <a:latin typeface="Arial" pitchFamily="34" charset="0"/>
                <a:cs typeface="Arial" pitchFamily="34" charset="0"/>
              </a:defRPr>
            </a:lvl5pPr>
            <a:lvl6pPr marL="457200" algn="ctr" rtl="0" fontAlgn="base">
              <a:spcBef>
                <a:spcPct val="0"/>
              </a:spcBef>
              <a:spcAft>
                <a:spcPct val="0"/>
              </a:spcAft>
              <a:defRPr sz="4000" b="1">
                <a:solidFill>
                  <a:srgbClr val="FF0000"/>
                </a:solidFill>
                <a:latin typeface="Arial" pitchFamily="34" charset="0"/>
                <a:cs typeface="Arial" pitchFamily="34" charset="0"/>
              </a:defRPr>
            </a:lvl6pPr>
            <a:lvl7pPr marL="914400" algn="ctr" rtl="0" fontAlgn="base">
              <a:spcBef>
                <a:spcPct val="0"/>
              </a:spcBef>
              <a:spcAft>
                <a:spcPct val="0"/>
              </a:spcAft>
              <a:defRPr sz="4000" b="1">
                <a:solidFill>
                  <a:srgbClr val="FF0000"/>
                </a:solidFill>
                <a:latin typeface="Arial" pitchFamily="34" charset="0"/>
                <a:cs typeface="Arial" pitchFamily="34" charset="0"/>
              </a:defRPr>
            </a:lvl7pPr>
            <a:lvl8pPr marL="1371600" algn="ctr" rtl="0" fontAlgn="base">
              <a:spcBef>
                <a:spcPct val="0"/>
              </a:spcBef>
              <a:spcAft>
                <a:spcPct val="0"/>
              </a:spcAft>
              <a:defRPr sz="4000" b="1">
                <a:solidFill>
                  <a:srgbClr val="FF0000"/>
                </a:solidFill>
                <a:latin typeface="Arial" pitchFamily="34" charset="0"/>
                <a:cs typeface="Arial" pitchFamily="34" charset="0"/>
              </a:defRPr>
            </a:lvl8pPr>
            <a:lvl9pPr marL="1828800" algn="ctr" rtl="0" fontAlgn="base">
              <a:spcBef>
                <a:spcPct val="0"/>
              </a:spcBef>
              <a:spcAft>
                <a:spcPct val="0"/>
              </a:spcAft>
              <a:defRPr sz="4000" b="1">
                <a:solidFill>
                  <a:srgbClr val="FF0000"/>
                </a:solidFill>
                <a:latin typeface="Arial" pitchFamily="34" charset="0"/>
                <a:cs typeface="Arial" pitchFamily="34" charset="0"/>
              </a:defRPr>
            </a:lvl9pPr>
          </a:lstStyle>
          <a:p>
            <a:pPr>
              <a:defRPr/>
            </a:pPr>
            <a:br>
              <a:rPr lang="en-US" dirty="0">
                <a:solidFill>
                  <a:srgbClr val="0070C0"/>
                </a:solidFill>
              </a:rPr>
            </a:br>
            <a:r>
              <a:rPr lang="en-US" dirty="0">
                <a:solidFill>
                  <a:srgbClr val="0070C0"/>
                </a:solidFill>
              </a:rPr>
              <a:t>Working with the AutoStart File</a:t>
            </a:r>
          </a:p>
          <a:p>
            <a:pPr>
              <a:defRPr/>
            </a:pPr>
            <a:endParaRPr lang="en-US" dirty="0">
              <a:solidFill>
                <a:srgbClr val="0070C0"/>
              </a:solidFill>
            </a:endParaRPr>
          </a:p>
          <a:p>
            <a:pPr>
              <a:defRPr/>
            </a:pPr>
            <a:r>
              <a:rPr lang="en-US" dirty="0"/>
              <a:t>Open MCS-CONNECT </a:t>
            </a:r>
          </a:p>
          <a:p>
            <a:pPr>
              <a:defRPr/>
            </a:pPr>
            <a:r>
              <a:rPr lang="en-US" dirty="0"/>
              <a:t>from Main MENU  </a:t>
            </a:r>
          </a:p>
        </p:txBody>
      </p:sp>
      <p:sp>
        <p:nvSpPr>
          <p:cNvPr id="38915" name="Rectangle 2"/>
          <p:cNvSpPr>
            <a:spLocks noChangeArrowheads="1"/>
          </p:cNvSpPr>
          <p:nvPr/>
        </p:nvSpPr>
        <p:spPr bwMode="auto">
          <a:xfrm>
            <a:off x="1096963" y="6010275"/>
            <a:ext cx="3967817" cy="646331"/>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a:latin typeface="Arial" pitchFamily="34" charset="0"/>
              </a:rPr>
              <a:t>Training class start MCS-CONNECT </a:t>
            </a:r>
          </a:p>
          <a:p>
            <a:pPr eaLnBrk="1" hangingPunct="1">
              <a:spcBef>
                <a:spcPct val="0"/>
              </a:spcBef>
              <a:buClrTx/>
              <a:buSzTx/>
              <a:buFontTx/>
              <a:buNone/>
            </a:pPr>
            <a:r>
              <a:rPr lang="en-US" altLang="en-US" sz="1800">
                <a:latin typeface="Arial" pitchFamily="34" charset="0"/>
              </a:rPr>
              <a:t>And work with Autostart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313" y="2073275"/>
            <a:ext cx="68072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22313" y="225871"/>
            <a:ext cx="7718425" cy="1077218"/>
          </a:xfrm>
          <a:prstGeom prst="rect">
            <a:avLst/>
          </a:prstGeom>
          <a:noFill/>
        </p:spPr>
        <p:txBody>
          <a:bodyPr>
            <a:spAutoFit/>
          </a:bodyPr>
          <a:lstStyle/>
          <a:p>
            <a:pPr algn="ctr" fontAlgn="auto">
              <a:spcBef>
                <a:spcPts val="0"/>
              </a:spcBef>
              <a:spcAft>
                <a:spcPts val="0"/>
              </a:spcAft>
              <a:defRPr/>
            </a:pPr>
            <a:r>
              <a:rPr lang="en-US" sz="3200" b="1" dirty="0">
                <a:solidFill>
                  <a:srgbClr val="0070C0"/>
                </a:solidFill>
                <a:effectLst>
                  <a:outerShdw blurRad="38100" dist="38100" dir="2700000" algn="tl">
                    <a:srgbClr val="000000">
                      <a:alpha val="43137"/>
                    </a:srgbClr>
                  </a:outerShdw>
                </a:effectLst>
              </a:rPr>
              <a:t>MCS-CONNECT AUTOSTART for the Touchscreen</a:t>
            </a:r>
          </a:p>
        </p:txBody>
      </p:sp>
      <p:sp>
        <p:nvSpPr>
          <p:cNvPr id="10" name="Content Placeholder 2"/>
          <p:cNvSpPr txBox="1">
            <a:spLocks/>
          </p:cNvSpPr>
          <p:nvPr/>
        </p:nvSpPr>
        <p:spPr bwMode="auto">
          <a:xfrm>
            <a:off x="609600" y="1533277"/>
            <a:ext cx="82296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000" dirty="0"/>
              <a:t>Click on the Edit </a:t>
            </a:r>
            <a:r>
              <a:rPr lang="en-US" altLang="en-US" sz="2000" dirty="0" err="1"/>
              <a:t>Autostart</a:t>
            </a:r>
            <a:r>
              <a:rPr lang="en-US" altLang="en-US" sz="2000" dirty="0"/>
              <a:t> File at the MCS-CONNECT start screen</a:t>
            </a:r>
          </a:p>
        </p:txBody>
      </p:sp>
      <p:sp>
        <p:nvSpPr>
          <p:cNvPr id="11" name="TextBox 10"/>
          <p:cNvSpPr txBox="1">
            <a:spLocks noChangeArrowheads="1"/>
          </p:cNvSpPr>
          <p:nvPr/>
        </p:nvSpPr>
        <p:spPr bwMode="auto">
          <a:xfrm>
            <a:off x="2814638" y="5773738"/>
            <a:ext cx="4438650" cy="9239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b="1" dirty="0">
                <a:solidFill>
                  <a:schemeClr val="bg1"/>
                </a:solidFill>
                <a:latin typeface="Arial" pitchFamily="34" charset="0"/>
              </a:rPr>
              <a:t>This is the </a:t>
            </a:r>
            <a:r>
              <a:rPr lang="en-US" altLang="en-US" sz="1800" b="1" dirty="0" err="1">
                <a:solidFill>
                  <a:schemeClr val="bg1"/>
                </a:solidFill>
                <a:latin typeface="Arial" pitchFamily="34" charset="0"/>
              </a:rPr>
              <a:t>autostart</a:t>
            </a:r>
            <a:r>
              <a:rPr lang="en-US" altLang="en-US" sz="1800" b="1" dirty="0">
                <a:solidFill>
                  <a:schemeClr val="bg1"/>
                </a:solidFill>
                <a:latin typeface="Arial" pitchFamily="34" charset="0"/>
              </a:rPr>
              <a:t> file that runs a set of arguments to automatically connect to your Magnum.</a:t>
            </a:r>
          </a:p>
        </p:txBody>
      </p:sp>
      <p:cxnSp>
        <p:nvCxnSpPr>
          <p:cNvPr id="13" name="Straight Arrow Connector 12"/>
          <p:cNvCxnSpPr/>
          <p:nvPr/>
        </p:nvCxnSpPr>
        <p:spPr>
          <a:xfrm flipH="1" flipV="1">
            <a:off x="2170113" y="3163888"/>
            <a:ext cx="935038" cy="26098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209676" y="2976563"/>
            <a:ext cx="2039937" cy="2936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9288" y="228600"/>
            <a:ext cx="7720012" cy="646113"/>
          </a:xfrm>
          <a:prstGeom prst="rect">
            <a:avLst/>
          </a:prstGeom>
          <a:noFill/>
        </p:spPr>
        <p:txBody>
          <a:bodyPr>
            <a:spAutoFit/>
          </a:bodyPr>
          <a:lstStyle/>
          <a:p>
            <a:pPr algn="ctr" fontAlgn="auto">
              <a:spcBef>
                <a:spcPts val="0"/>
              </a:spcBef>
              <a:spcAft>
                <a:spcPts val="0"/>
              </a:spcAft>
              <a:defRPr/>
            </a:pPr>
            <a:r>
              <a:rPr lang="en-US" sz="3600" b="1" dirty="0">
                <a:solidFill>
                  <a:srgbClr val="0070C0"/>
                </a:solidFill>
                <a:effectLst>
                  <a:outerShdw blurRad="38100" dist="38100" dir="2700000" algn="tl">
                    <a:srgbClr val="000000">
                      <a:alpha val="43137"/>
                    </a:srgbClr>
                  </a:outerShdw>
                </a:effectLst>
              </a:rPr>
              <a:t>Autostart Boot Config File</a:t>
            </a:r>
          </a:p>
        </p:txBody>
      </p:sp>
      <p:sp>
        <p:nvSpPr>
          <p:cNvPr id="40964" name="TextBox 8"/>
          <p:cNvSpPr txBox="1">
            <a:spLocks noChangeArrowheads="1"/>
          </p:cNvSpPr>
          <p:nvPr/>
        </p:nvSpPr>
        <p:spPr bwMode="auto">
          <a:xfrm>
            <a:off x="152400" y="874713"/>
            <a:ext cx="8675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 typeface="Arial" pitchFamily="34" charset="0"/>
              <a:buChar char="•"/>
            </a:pPr>
            <a:r>
              <a:rPr lang="en-US" altLang="en-US" sz="1800" dirty="0" err="1"/>
              <a:t>Autostart</a:t>
            </a:r>
            <a:r>
              <a:rPr lang="en-US" altLang="en-US" sz="1800" dirty="0"/>
              <a:t> boot config file runs in background to start MCS-CONNECT</a:t>
            </a:r>
          </a:p>
        </p:txBody>
      </p:sp>
      <p:sp>
        <p:nvSpPr>
          <p:cNvPr id="3" name="TextBox 2"/>
          <p:cNvSpPr txBox="1">
            <a:spLocks noChangeArrowheads="1"/>
          </p:cNvSpPr>
          <p:nvPr/>
        </p:nvSpPr>
        <p:spPr bwMode="auto">
          <a:xfrm>
            <a:off x="407789" y="1880541"/>
            <a:ext cx="2538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lvl="1" eaLnBrk="1" hangingPunct="1">
              <a:spcBef>
                <a:spcPct val="0"/>
              </a:spcBef>
              <a:buFontTx/>
              <a:buNone/>
            </a:pPr>
            <a:r>
              <a:rPr lang="en-US" altLang="en-US" sz="1800" dirty="0"/>
              <a:t>If needed you can edit:</a:t>
            </a:r>
          </a:p>
        </p:txBody>
      </p:sp>
      <p:grpSp>
        <p:nvGrpSpPr>
          <p:cNvPr id="67" name="Group 66"/>
          <p:cNvGrpSpPr>
            <a:grpSpLocks/>
          </p:cNvGrpSpPr>
          <p:nvPr/>
        </p:nvGrpSpPr>
        <p:grpSpPr bwMode="auto">
          <a:xfrm>
            <a:off x="320477" y="2371078"/>
            <a:ext cx="3693733" cy="369888"/>
            <a:chOff x="170654" y="2705217"/>
            <a:chExt cx="3692919" cy="369332"/>
          </a:xfrm>
        </p:grpSpPr>
        <p:sp>
          <p:nvSpPr>
            <p:cNvPr id="40986" name="TextBox 20"/>
            <p:cNvSpPr txBox="1">
              <a:spLocks noChangeArrowheads="1"/>
            </p:cNvSpPr>
            <p:nvPr/>
          </p:nvSpPr>
          <p:spPr bwMode="auto">
            <a:xfrm>
              <a:off x="170654" y="2705217"/>
              <a:ext cx="31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234950" indent="-2349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1800" dirty="0"/>
                <a:t>Connection type</a:t>
              </a:r>
            </a:p>
          </p:txBody>
        </p:sp>
        <p:cxnSp>
          <p:nvCxnSpPr>
            <p:cNvPr id="12" name="Straight Arrow Connector 11"/>
            <p:cNvCxnSpPr>
              <a:cxnSpLocks/>
            </p:cNvCxnSpPr>
            <p:nvPr/>
          </p:nvCxnSpPr>
          <p:spPr>
            <a:xfrm flipV="1">
              <a:off x="2123903" y="2848523"/>
              <a:ext cx="1739670" cy="773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8" name="Group 67"/>
          <p:cNvGrpSpPr>
            <a:grpSpLocks/>
          </p:cNvGrpSpPr>
          <p:nvPr/>
        </p:nvGrpSpPr>
        <p:grpSpPr bwMode="auto">
          <a:xfrm>
            <a:off x="68064" y="2740966"/>
            <a:ext cx="4198938" cy="368300"/>
            <a:chOff x="-82061" y="3074549"/>
            <a:chExt cx="4197927" cy="369332"/>
          </a:xfrm>
        </p:grpSpPr>
        <p:sp>
          <p:nvSpPr>
            <p:cNvPr id="40984" name="TextBox 22"/>
            <p:cNvSpPr txBox="1">
              <a:spLocks noChangeArrowheads="1"/>
            </p:cNvSpPr>
            <p:nvPr/>
          </p:nvSpPr>
          <p:spPr bwMode="auto">
            <a:xfrm>
              <a:off x="-82061" y="3074549"/>
              <a:ext cx="4197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515938" indent="-280988"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1800" dirty="0"/>
                <a:t> # of Devices </a:t>
              </a:r>
            </a:p>
          </p:txBody>
        </p:sp>
        <p:cxnSp>
          <p:nvCxnSpPr>
            <p:cNvPr id="26" name="Straight Arrow Connector 25"/>
            <p:cNvCxnSpPr>
              <a:cxnSpLocks/>
            </p:cNvCxnSpPr>
            <p:nvPr/>
          </p:nvCxnSpPr>
          <p:spPr>
            <a:xfrm flipV="1">
              <a:off x="1760067" y="3127301"/>
              <a:ext cx="2103067" cy="1722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9" name="Group 68"/>
          <p:cNvGrpSpPr>
            <a:grpSpLocks/>
          </p:cNvGrpSpPr>
          <p:nvPr/>
        </p:nvGrpSpPr>
        <p:grpSpPr bwMode="auto">
          <a:xfrm>
            <a:off x="312002" y="3044139"/>
            <a:ext cx="3702208" cy="470605"/>
            <a:chOff x="162181" y="3378870"/>
            <a:chExt cx="3701392" cy="469788"/>
          </a:xfrm>
        </p:grpSpPr>
        <p:sp>
          <p:nvSpPr>
            <p:cNvPr id="40982" name="TextBox 23"/>
            <p:cNvSpPr txBox="1">
              <a:spLocks noChangeArrowheads="1"/>
            </p:cNvSpPr>
            <p:nvPr/>
          </p:nvSpPr>
          <p:spPr bwMode="auto">
            <a:xfrm>
              <a:off x="162181" y="3479326"/>
              <a:ext cx="31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280988" indent="-280988"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1800" dirty="0"/>
                <a:t>Seconds to Wait: </a:t>
              </a:r>
            </a:p>
          </p:txBody>
        </p:sp>
        <p:cxnSp>
          <p:nvCxnSpPr>
            <p:cNvPr id="27" name="Straight Arrow Connector 26"/>
            <p:cNvCxnSpPr>
              <a:cxnSpLocks/>
            </p:cNvCxnSpPr>
            <p:nvPr/>
          </p:nvCxnSpPr>
          <p:spPr>
            <a:xfrm flipV="1">
              <a:off x="2123903" y="3378870"/>
              <a:ext cx="1739670" cy="3014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0" name="Group 69"/>
          <p:cNvGrpSpPr>
            <a:grpSpLocks/>
          </p:cNvGrpSpPr>
          <p:nvPr/>
        </p:nvGrpSpPr>
        <p:grpSpPr bwMode="auto">
          <a:xfrm>
            <a:off x="303014" y="3346147"/>
            <a:ext cx="3711195" cy="572742"/>
            <a:chOff x="151668" y="3679932"/>
            <a:chExt cx="3711642" cy="573005"/>
          </a:xfrm>
        </p:grpSpPr>
        <p:sp>
          <p:nvSpPr>
            <p:cNvPr id="40980" name="TextBox 24"/>
            <p:cNvSpPr txBox="1">
              <a:spLocks noChangeArrowheads="1"/>
            </p:cNvSpPr>
            <p:nvPr/>
          </p:nvSpPr>
          <p:spPr bwMode="auto">
            <a:xfrm>
              <a:off x="151668" y="3883605"/>
              <a:ext cx="2534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 typeface="Arial" pitchFamily="34" charset="0"/>
                <a:buChar char="•"/>
              </a:pPr>
              <a:r>
                <a:rPr lang="en-US" altLang="en-US" sz="1800" dirty="0" err="1"/>
                <a:t>Addr</a:t>
              </a:r>
              <a:r>
                <a:rPr lang="en-US" altLang="en-US" sz="1800" dirty="0"/>
                <a:t>. of Controller</a:t>
              </a:r>
            </a:p>
          </p:txBody>
        </p:sp>
        <p:cxnSp>
          <p:nvCxnSpPr>
            <p:cNvPr id="28" name="Straight Arrow Connector 27"/>
            <p:cNvCxnSpPr>
              <a:cxnSpLocks/>
            </p:cNvCxnSpPr>
            <p:nvPr/>
          </p:nvCxnSpPr>
          <p:spPr>
            <a:xfrm flipV="1">
              <a:off x="2394568" y="3679932"/>
              <a:ext cx="1468742" cy="3603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1" name="Group 70"/>
          <p:cNvGrpSpPr>
            <a:grpSpLocks/>
          </p:cNvGrpSpPr>
          <p:nvPr/>
        </p:nvGrpSpPr>
        <p:grpSpPr bwMode="auto">
          <a:xfrm>
            <a:off x="314127" y="3556493"/>
            <a:ext cx="3729770" cy="744982"/>
            <a:chOff x="163391" y="3890362"/>
            <a:chExt cx="3729903" cy="744891"/>
          </a:xfrm>
        </p:grpSpPr>
        <p:sp>
          <p:nvSpPr>
            <p:cNvPr id="40978" name="TextBox 44"/>
            <p:cNvSpPr txBox="1">
              <a:spLocks noChangeArrowheads="1"/>
            </p:cNvSpPr>
            <p:nvPr/>
          </p:nvSpPr>
          <p:spPr bwMode="auto">
            <a:xfrm>
              <a:off x="163391" y="4265921"/>
              <a:ext cx="2534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 typeface="Arial" pitchFamily="34" charset="0"/>
                <a:buChar char="•"/>
              </a:pPr>
              <a:r>
                <a:rPr lang="en-US" altLang="en-US" sz="1800" dirty="0"/>
                <a:t>Start Screen</a:t>
              </a:r>
            </a:p>
          </p:txBody>
        </p:sp>
        <p:cxnSp>
          <p:nvCxnSpPr>
            <p:cNvPr id="48" name="Straight Arrow Connector 47"/>
            <p:cNvCxnSpPr>
              <a:cxnSpLocks/>
              <a:endCxn id="38" idx="1"/>
            </p:cNvCxnSpPr>
            <p:nvPr/>
          </p:nvCxnSpPr>
          <p:spPr>
            <a:xfrm flipV="1">
              <a:off x="1883998" y="3890362"/>
              <a:ext cx="2009296" cy="5471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2" name="Group 71"/>
          <p:cNvGrpSpPr>
            <a:grpSpLocks/>
          </p:cNvGrpSpPr>
          <p:nvPr/>
        </p:nvGrpSpPr>
        <p:grpSpPr bwMode="auto">
          <a:xfrm>
            <a:off x="314127" y="3862138"/>
            <a:ext cx="3700082" cy="823515"/>
            <a:chOff x="163923" y="4195930"/>
            <a:chExt cx="3699321" cy="823281"/>
          </a:xfrm>
        </p:grpSpPr>
        <p:sp>
          <p:nvSpPr>
            <p:cNvPr id="40976" name="TextBox 45"/>
            <p:cNvSpPr txBox="1">
              <a:spLocks noChangeArrowheads="1"/>
            </p:cNvSpPr>
            <p:nvPr/>
          </p:nvSpPr>
          <p:spPr bwMode="auto">
            <a:xfrm>
              <a:off x="163923" y="4649879"/>
              <a:ext cx="2534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 typeface="Arial" pitchFamily="34" charset="0"/>
                <a:buChar char="•"/>
              </a:pPr>
              <a:r>
                <a:rPr lang="en-US" altLang="en-US" sz="1800" dirty="0"/>
                <a:t>Starting Port:</a:t>
              </a:r>
            </a:p>
          </p:txBody>
        </p:sp>
        <p:cxnSp>
          <p:nvCxnSpPr>
            <p:cNvPr id="50" name="Straight Arrow Connector 49"/>
            <p:cNvCxnSpPr>
              <a:cxnSpLocks/>
            </p:cNvCxnSpPr>
            <p:nvPr/>
          </p:nvCxnSpPr>
          <p:spPr>
            <a:xfrm flipV="1">
              <a:off x="1881245" y="4195930"/>
              <a:ext cx="1981999" cy="6391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3" name="Group 72"/>
          <p:cNvGrpSpPr>
            <a:grpSpLocks/>
          </p:cNvGrpSpPr>
          <p:nvPr/>
        </p:nvGrpSpPr>
        <p:grpSpPr bwMode="auto">
          <a:xfrm>
            <a:off x="314127" y="4136830"/>
            <a:ext cx="3662882" cy="912361"/>
            <a:chOff x="163924" y="4471042"/>
            <a:chExt cx="3662128" cy="911583"/>
          </a:xfrm>
        </p:grpSpPr>
        <p:sp>
          <p:nvSpPr>
            <p:cNvPr id="40974" name="TextBox 46"/>
            <p:cNvSpPr txBox="1">
              <a:spLocks noChangeArrowheads="1"/>
            </p:cNvSpPr>
            <p:nvPr/>
          </p:nvSpPr>
          <p:spPr bwMode="auto">
            <a:xfrm>
              <a:off x="163924" y="5013293"/>
              <a:ext cx="2534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 typeface="Arial" pitchFamily="34" charset="0"/>
                <a:buChar char="•"/>
              </a:pPr>
              <a:r>
                <a:rPr lang="en-US" altLang="en-US" sz="1800" dirty="0"/>
                <a:t>Ending Port:</a:t>
              </a:r>
            </a:p>
          </p:txBody>
        </p:sp>
        <p:cxnSp>
          <p:nvCxnSpPr>
            <p:cNvPr id="52" name="Straight Arrow Connector 51"/>
            <p:cNvCxnSpPr>
              <a:cxnSpLocks/>
            </p:cNvCxnSpPr>
            <p:nvPr/>
          </p:nvCxnSpPr>
          <p:spPr>
            <a:xfrm flipV="1">
              <a:off x="1881245" y="4471042"/>
              <a:ext cx="1944807" cy="7275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6" name="TextBox 65"/>
          <p:cNvSpPr txBox="1">
            <a:spLocks noChangeArrowheads="1"/>
          </p:cNvSpPr>
          <p:nvPr/>
        </p:nvSpPr>
        <p:spPr bwMode="auto">
          <a:xfrm>
            <a:off x="2075355" y="5683039"/>
            <a:ext cx="4993289" cy="369332"/>
          </a:xfrm>
          <a:prstGeom prst="rect">
            <a:avLst/>
          </a:prstGeom>
          <a:solidFill>
            <a:schemeClr val="bg1"/>
          </a:solidFill>
          <a:ln w="9525">
            <a:solidFill>
              <a:srgbClr val="FF0000"/>
            </a:solidFill>
            <a:miter lim="800000"/>
            <a:headEnd/>
            <a:tailEnd/>
          </a:ln>
        </p:spPr>
        <p:txBody>
          <a:bodyPr wrap="square">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b="1" dirty="0">
                <a:latin typeface="Arial" pitchFamily="34" charset="0"/>
              </a:rPr>
              <a:t>SAVE THE PARAMS. WHEN FINISHED</a:t>
            </a:r>
          </a:p>
        </p:txBody>
      </p:sp>
      <p:grpSp>
        <p:nvGrpSpPr>
          <p:cNvPr id="6" name="Group 5">
            <a:extLst>
              <a:ext uri="{FF2B5EF4-FFF2-40B4-BE49-F238E27FC236}">
                <a16:creationId xmlns:a16="http://schemas.microsoft.com/office/drawing/2014/main" id="{6FF575CB-A8EB-4F36-8D60-954C3899DFB1}"/>
              </a:ext>
            </a:extLst>
          </p:cNvPr>
          <p:cNvGrpSpPr/>
          <p:nvPr/>
        </p:nvGrpSpPr>
        <p:grpSpPr>
          <a:xfrm>
            <a:off x="3147040" y="1498152"/>
            <a:ext cx="5975075" cy="3663209"/>
            <a:chOff x="3023005" y="1597395"/>
            <a:chExt cx="5975075" cy="3663209"/>
          </a:xfrm>
        </p:grpSpPr>
        <p:grpSp>
          <p:nvGrpSpPr>
            <p:cNvPr id="5" name="Group 4">
              <a:extLst>
                <a:ext uri="{FF2B5EF4-FFF2-40B4-BE49-F238E27FC236}">
                  <a16:creationId xmlns:a16="http://schemas.microsoft.com/office/drawing/2014/main" id="{7A99C5C8-9FA3-4198-8796-8FDEC5C2482D}"/>
                </a:ext>
              </a:extLst>
            </p:cNvPr>
            <p:cNvGrpSpPr/>
            <p:nvPr/>
          </p:nvGrpSpPr>
          <p:grpSpPr>
            <a:xfrm>
              <a:off x="3500796" y="1597395"/>
              <a:ext cx="5062112" cy="3663209"/>
              <a:chOff x="3500796" y="1597395"/>
              <a:chExt cx="5062112" cy="3663209"/>
            </a:xfrm>
          </p:grpSpPr>
          <p:pic>
            <p:nvPicPr>
              <p:cNvPr id="38" name="Picture 18">
                <a:extLst>
                  <a:ext uri="{FF2B5EF4-FFF2-40B4-BE49-F238E27FC236}">
                    <a16:creationId xmlns:a16="http://schemas.microsoft.com/office/drawing/2014/main" id="{FC271B6B-68D6-44E1-A200-BA8D595B65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9859" y="2050864"/>
                <a:ext cx="4463695" cy="320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1FBA155-0602-4DB7-B4EE-602217AEFE24}"/>
                  </a:ext>
                </a:extLst>
              </p:cNvPr>
              <p:cNvSpPr txBox="1"/>
              <p:nvPr/>
            </p:nvSpPr>
            <p:spPr>
              <a:xfrm>
                <a:off x="6175251" y="3241518"/>
                <a:ext cx="1889285" cy="246221"/>
              </a:xfrm>
              <a:prstGeom prst="rect">
                <a:avLst/>
              </a:prstGeom>
              <a:solidFill>
                <a:srgbClr val="FFFFFF"/>
              </a:solidFill>
            </p:spPr>
            <p:txBody>
              <a:bodyPr wrap="square" rtlCol="0">
                <a:spAutoFit/>
              </a:bodyPr>
              <a:lstStyle/>
              <a:p>
                <a:pPr algn="ctr"/>
                <a:r>
                  <a:rPr lang="en-US" sz="1000" b="1" dirty="0"/>
                  <a:t>1</a:t>
                </a:r>
              </a:p>
            </p:txBody>
          </p:sp>
          <p:sp>
            <p:nvSpPr>
              <p:cNvPr id="8" name="TextBox 7">
                <a:extLst>
                  <a:ext uri="{FF2B5EF4-FFF2-40B4-BE49-F238E27FC236}">
                    <a16:creationId xmlns:a16="http://schemas.microsoft.com/office/drawing/2014/main" id="{56458F61-1A04-454A-B54C-9DEE5112996D}"/>
                  </a:ext>
                </a:extLst>
              </p:cNvPr>
              <p:cNvSpPr txBox="1"/>
              <p:nvPr/>
            </p:nvSpPr>
            <p:spPr>
              <a:xfrm>
                <a:off x="3500796" y="1597395"/>
                <a:ext cx="5062112" cy="369332"/>
              </a:xfrm>
              <a:prstGeom prst="rect">
                <a:avLst/>
              </a:prstGeom>
              <a:noFill/>
            </p:spPr>
            <p:txBody>
              <a:bodyPr wrap="square" rtlCol="0">
                <a:spAutoFit/>
              </a:bodyPr>
              <a:lstStyle/>
              <a:p>
                <a:pPr algn="ctr"/>
                <a:r>
                  <a:rPr lang="en-US" b="1" dirty="0">
                    <a:solidFill>
                      <a:srgbClr val="FF0000"/>
                    </a:solidFill>
                  </a:rPr>
                  <a:t>SERIAL (LOCAL) – RS485 CONNECTION</a:t>
                </a:r>
              </a:p>
            </p:txBody>
          </p:sp>
        </p:grpSp>
        <p:sp>
          <p:nvSpPr>
            <p:cNvPr id="31" name="Arrow: Right 30">
              <a:extLst>
                <a:ext uri="{FF2B5EF4-FFF2-40B4-BE49-F238E27FC236}">
                  <a16:creationId xmlns:a16="http://schemas.microsoft.com/office/drawing/2014/main" id="{72804580-1CD5-4D9C-AE2F-89D581D8A64B}"/>
                </a:ext>
              </a:extLst>
            </p:cNvPr>
            <p:cNvSpPr/>
            <p:nvPr/>
          </p:nvSpPr>
          <p:spPr>
            <a:xfrm>
              <a:off x="3023005" y="1605561"/>
              <a:ext cx="712658" cy="35299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AADAFEBF-CCD0-4AB3-97C0-EE90E6E7A14F}"/>
                </a:ext>
              </a:extLst>
            </p:cNvPr>
            <p:cNvSpPr/>
            <p:nvPr/>
          </p:nvSpPr>
          <p:spPr>
            <a:xfrm flipH="1">
              <a:off x="8369300" y="1613728"/>
              <a:ext cx="628780" cy="35299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subTnLst>
                                    <p:animClr clrSpc="rgb" dir="cw">
                                      <p:cBhvr override="childStyle">
                                        <p:cTn dur="1" fill="hold" display="0" masterRel="nextClick" afterEffect="1"/>
                                        <p:tgtEl>
                                          <p:spTgt spid="67"/>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subTnLst>
                                    <p:animClr clrSpc="rgb" dir="cw">
                                      <p:cBhvr override="childStyle">
                                        <p:cTn dur="1" fill="hold" display="0" masterRel="nextClick" afterEffect="1"/>
                                        <p:tgtEl>
                                          <p:spTgt spid="68"/>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subTnLst>
                                    <p:animClr clrSpc="rgb" dir="cw">
                                      <p:cBhvr override="childStyle">
                                        <p:cTn dur="1" fill="hold" display="0" masterRel="nextClick" afterEffect="1"/>
                                        <p:tgtEl>
                                          <p:spTgt spid="69"/>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subTnLst>
                                    <p:animClr clrSpc="rgb" dir="cw">
                                      <p:cBhvr override="childStyle">
                                        <p:cTn dur="1" fill="hold" display="0" masterRel="nextClick" afterEffect="1"/>
                                        <p:tgtEl>
                                          <p:spTgt spid="70"/>
                                        </p:tgtEl>
                                        <p:attrNameLst>
                                          <p:attrName>ppt_c</p:attrName>
                                        </p:attrNameLst>
                                      </p:cBhvr>
                                      <p:to>
                                        <a:schemeClr val="accent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subTnLst>
                                    <p:animClr clrSpc="rgb" dir="cw">
                                      <p:cBhvr override="childStyle">
                                        <p:cTn dur="1" fill="hold" display="0" masterRel="nextClick" afterEffect="1"/>
                                        <p:tgtEl>
                                          <p:spTgt spid="71"/>
                                        </p:tgtEl>
                                        <p:attrNameLst>
                                          <p:attrName>ppt_c</p:attrName>
                                        </p:attrNameLst>
                                      </p:cBhvr>
                                      <p:to>
                                        <a:schemeClr val="accent1"/>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subTnLst>
                                    <p:animClr clrSpc="rgb" dir="cw">
                                      <p:cBhvr override="childStyle">
                                        <p:cTn dur="1" fill="hold" display="0" masterRel="nextClick" afterEffect="1"/>
                                        <p:tgtEl>
                                          <p:spTgt spid="72"/>
                                        </p:tgtEl>
                                        <p:attrNameLst>
                                          <p:attrName>ppt_c</p:attrName>
                                        </p:attrNameLst>
                                      </p:cBhvr>
                                      <p:to>
                                        <a:schemeClr val="accent1"/>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subTnLst>
                                    <p:animClr clrSpc="rgb" dir="cw">
                                      <p:cBhvr override="childStyle">
                                        <p:cTn dur="1" fill="hold" display="0" masterRel="nextClick" afterEffect="1"/>
                                        <p:tgtEl>
                                          <p:spTgt spid="73"/>
                                        </p:tgtEl>
                                        <p:attrNameLst>
                                          <p:attrName>ppt_c</p:attrName>
                                        </p:attrNameLst>
                                      </p:cBhvr>
                                      <p:to>
                                        <a:schemeClr val="accent1"/>
                                      </p:to>
                                    </p:animClr>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500" fill="hold"/>
                                        <p:tgtEl>
                                          <p:spTgt spid="66"/>
                                        </p:tgtEl>
                                        <p:attrNameLst>
                                          <p:attrName>ppt_x</p:attrName>
                                        </p:attrNameLst>
                                      </p:cBhvr>
                                      <p:tavLst>
                                        <p:tav tm="0">
                                          <p:val>
                                            <p:strVal val="#ppt_x"/>
                                          </p:val>
                                        </p:tav>
                                        <p:tav tm="100000">
                                          <p:val>
                                            <p:strVal val="#ppt_x"/>
                                          </p:val>
                                        </p:tav>
                                      </p:tavLst>
                                    </p:anim>
                                    <p:anim calcmode="lin" valueType="num">
                                      <p:cBhvr additive="base">
                                        <p:cTn id="4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3" grpId="0"/>
      <p:bldP spid="6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9288" y="228600"/>
            <a:ext cx="7720012" cy="646113"/>
          </a:xfrm>
          <a:prstGeom prst="rect">
            <a:avLst/>
          </a:prstGeom>
          <a:noFill/>
        </p:spPr>
        <p:txBody>
          <a:bodyPr>
            <a:spAutoFit/>
          </a:bodyPr>
          <a:lstStyle/>
          <a:p>
            <a:pPr algn="ctr" fontAlgn="auto">
              <a:spcBef>
                <a:spcPts val="0"/>
              </a:spcBef>
              <a:spcAft>
                <a:spcPts val="0"/>
              </a:spcAft>
              <a:defRPr/>
            </a:pPr>
            <a:r>
              <a:rPr lang="en-US" sz="3600" b="1" dirty="0">
                <a:solidFill>
                  <a:srgbClr val="0070C0"/>
                </a:solidFill>
                <a:effectLst>
                  <a:outerShdw blurRad="38100" dist="38100" dir="2700000" algn="tl">
                    <a:srgbClr val="000000">
                      <a:alpha val="43137"/>
                    </a:srgbClr>
                  </a:outerShdw>
                </a:effectLst>
              </a:rPr>
              <a:t>Autostart Boot Config File</a:t>
            </a:r>
          </a:p>
        </p:txBody>
      </p:sp>
      <p:sp>
        <p:nvSpPr>
          <p:cNvPr id="40964" name="TextBox 8"/>
          <p:cNvSpPr txBox="1">
            <a:spLocks noChangeArrowheads="1"/>
          </p:cNvSpPr>
          <p:nvPr/>
        </p:nvSpPr>
        <p:spPr bwMode="auto">
          <a:xfrm>
            <a:off x="152400" y="874713"/>
            <a:ext cx="8675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 typeface="Arial" pitchFamily="34" charset="0"/>
              <a:buChar char="•"/>
            </a:pPr>
            <a:r>
              <a:rPr lang="en-US" altLang="en-US" sz="1800" dirty="0" err="1"/>
              <a:t>Autostart</a:t>
            </a:r>
            <a:r>
              <a:rPr lang="en-US" altLang="en-US" sz="1800" dirty="0"/>
              <a:t> boot config file runs in background to start MCS-CONNECT</a:t>
            </a:r>
          </a:p>
        </p:txBody>
      </p:sp>
      <p:sp>
        <p:nvSpPr>
          <p:cNvPr id="66" name="TextBox 65"/>
          <p:cNvSpPr txBox="1">
            <a:spLocks noChangeArrowheads="1"/>
          </p:cNvSpPr>
          <p:nvPr/>
        </p:nvSpPr>
        <p:spPr bwMode="auto">
          <a:xfrm>
            <a:off x="2281237" y="5661030"/>
            <a:ext cx="4993289" cy="369332"/>
          </a:xfrm>
          <a:prstGeom prst="rect">
            <a:avLst/>
          </a:prstGeom>
          <a:solidFill>
            <a:schemeClr val="bg1"/>
          </a:solidFill>
          <a:ln w="9525">
            <a:solidFill>
              <a:srgbClr val="FF0000"/>
            </a:solidFill>
            <a:miter lim="800000"/>
            <a:headEnd/>
            <a:tailEnd/>
          </a:ln>
        </p:spPr>
        <p:txBody>
          <a:bodyPr wrap="square">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b="1" dirty="0">
                <a:latin typeface="Arial" pitchFamily="34" charset="0"/>
              </a:rPr>
              <a:t>SAVE THE PARAMS. WHEN FINISHED</a:t>
            </a:r>
          </a:p>
        </p:txBody>
      </p:sp>
      <p:grpSp>
        <p:nvGrpSpPr>
          <p:cNvPr id="4" name="Group 3">
            <a:extLst>
              <a:ext uri="{FF2B5EF4-FFF2-40B4-BE49-F238E27FC236}">
                <a16:creationId xmlns:a16="http://schemas.microsoft.com/office/drawing/2014/main" id="{2BE78F8A-9248-4FF0-BC46-04C8B5102D4B}"/>
              </a:ext>
            </a:extLst>
          </p:cNvPr>
          <p:cNvGrpSpPr/>
          <p:nvPr/>
        </p:nvGrpSpPr>
        <p:grpSpPr>
          <a:xfrm>
            <a:off x="3349592" y="1558275"/>
            <a:ext cx="5207415" cy="3928858"/>
            <a:chOff x="3349592" y="1558275"/>
            <a:chExt cx="5207415" cy="3928858"/>
          </a:xfrm>
        </p:grpSpPr>
        <p:pic>
          <p:nvPicPr>
            <p:cNvPr id="40988" name="Picture 5"/>
            <p:cNvPicPr>
              <a:picLocks noChangeAspect="1"/>
            </p:cNvPicPr>
            <p:nvPr/>
          </p:nvPicPr>
          <p:blipFill>
            <a:blip r:embed="rId3">
              <a:extLst>
                <a:ext uri="{28A0092B-C50C-407E-A947-70E740481C1C}">
                  <a14:useLocalDpi xmlns:a14="http://schemas.microsoft.com/office/drawing/2010/main" val="0"/>
                </a:ext>
              </a:extLst>
            </a:blip>
            <a:srcRect t="5085" b="5085"/>
            <a:stretch/>
          </p:blipFill>
          <p:spPr bwMode="auto">
            <a:xfrm>
              <a:off x="3349592" y="2037908"/>
              <a:ext cx="5207415" cy="34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8BF591EF-8AB1-4B41-8A8B-451435347608}"/>
                </a:ext>
              </a:extLst>
            </p:cNvPr>
            <p:cNvSpPr txBox="1"/>
            <p:nvPr/>
          </p:nvSpPr>
          <p:spPr>
            <a:xfrm>
              <a:off x="4064363" y="1558275"/>
              <a:ext cx="4266873" cy="367843"/>
            </a:xfrm>
            <a:prstGeom prst="rect">
              <a:avLst/>
            </a:prstGeom>
            <a:noFill/>
          </p:spPr>
          <p:txBody>
            <a:bodyPr wrap="square" rtlCol="0">
              <a:spAutoFit/>
            </a:bodyPr>
            <a:lstStyle/>
            <a:p>
              <a:pPr algn="ctr"/>
              <a:r>
                <a:rPr lang="en-US" b="1" dirty="0">
                  <a:solidFill>
                    <a:srgbClr val="FF0000"/>
                  </a:solidFill>
                </a:rPr>
                <a:t>ETHERNET CONNECTION</a:t>
              </a:r>
            </a:p>
          </p:txBody>
        </p:sp>
      </p:grpSp>
      <p:sp>
        <p:nvSpPr>
          <p:cNvPr id="64" name="TextBox 63">
            <a:extLst>
              <a:ext uri="{FF2B5EF4-FFF2-40B4-BE49-F238E27FC236}">
                <a16:creationId xmlns:a16="http://schemas.microsoft.com/office/drawing/2014/main" id="{552E67CE-32B4-44F1-B7A4-5D49B2C58050}"/>
              </a:ext>
            </a:extLst>
          </p:cNvPr>
          <p:cNvSpPr txBox="1">
            <a:spLocks noChangeArrowheads="1"/>
          </p:cNvSpPr>
          <p:nvPr/>
        </p:nvSpPr>
        <p:spPr bwMode="auto">
          <a:xfrm>
            <a:off x="407789" y="1880541"/>
            <a:ext cx="2538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lvl="1" eaLnBrk="1" hangingPunct="1">
              <a:spcBef>
                <a:spcPct val="0"/>
              </a:spcBef>
              <a:buFontTx/>
              <a:buNone/>
            </a:pPr>
            <a:r>
              <a:rPr lang="en-US" altLang="en-US" sz="1800" dirty="0"/>
              <a:t>If needed you can edit:</a:t>
            </a:r>
          </a:p>
        </p:txBody>
      </p:sp>
      <p:grpSp>
        <p:nvGrpSpPr>
          <p:cNvPr id="65" name="Group 64">
            <a:extLst>
              <a:ext uri="{FF2B5EF4-FFF2-40B4-BE49-F238E27FC236}">
                <a16:creationId xmlns:a16="http://schemas.microsoft.com/office/drawing/2014/main" id="{BC855620-842B-4776-BE34-C3C7F01EB02B}"/>
              </a:ext>
            </a:extLst>
          </p:cNvPr>
          <p:cNvGrpSpPr>
            <a:grpSpLocks/>
          </p:cNvGrpSpPr>
          <p:nvPr/>
        </p:nvGrpSpPr>
        <p:grpSpPr bwMode="auto">
          <a:xfrm>
            <a:off x="320477" y="2371078"/>
            <a:ext cx="3554412" cy="369888"/>
            <a:chOff x="170654" y="2705217"/>
            <a:chExt cx="3553629" cy="369332"/>
          </a:xfrm>
        </p:grpSpPr>
        <p:sp>
          <p:nvSpPr>
            <p:cNvPr id="74" name="TextBox 20">
              <a:extLst>
                <a:ext uri="{FF2B5EF4-FFF2-40B4-BE49-F238E27FC236}">
                  <a16:creationId xmlns:a16="http://schemas.microsoft.com/office/drawing/2014/main" id="{02B405B9-2DC6-40F0-8147-67E71D0E4B2C}"/>
                </a:ext>
              </a:extLst>
            </p:cNvPr>
            <p:cNvSpPr txBox="1">
              <a:spLocks noChangeArrowheads="1"/>
            </p:cNvSpPr>
            <p:nvPr/>
          </p:nvSpPr>
          <p:spPr bwMode="auto">
            <a:xfrm>
              <a:off x="170654" y="2705217"/>
              <a:ext cx="31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234950" indent="-2349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1800" dirty="0"/>
                <a:t>Connection type</a:t>
              </a:r>
            </a:p>
          </p:txBody>
        </p:sp>
        <p:cxnSp>
          <p:nvCxnSpPr>
            <p:cNvPr id="75" name="Straight Arrow Connector 74">
              <a:extLst>
                <a:ext uri="{FF2B5EF4-FFF2-40B4-BE49-F238E27FC236}">
                  <a16:creationId xmlns:a16="http://schemas.microsoft.com/office/drawing/2014/main" id="{EC0EF82B-5BD0-4BC3-8D7A-F1FC3E409CF8}"/>
                </a:ext>
              </a:extLst>
            </p:cNvPr>
            <p:cNvCxnSpPr/>
            <p:nvPr/>
          </p:nvCxnSpPr>
          <p:spPr>
            <a:xfrm flipV="1">
              <a:off x="2321242" y="2881165"/>
              <a:ext cx="1403041" cy="95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A50A578E-28FE-48C4-82FE-535E4E5C3A15}"/>
              </a:ext>
            </a:extLst>
          </p:cNvPr>
          <p:cNvGrpSpPr>
            <a:grpSpLocks/>
          </p:cNvGrpSpPr>
          <p:nvPr/>
        </p:nvGrpSpPr>
        <p:grpSpPr bwMode="auto">
          <a:xfrm>
            <a:off x="68064" y="2740966"/>
            <a:ext cx="4198938" cy="368300"/>
            <a:chOff x="-82061" y="3074549"/>
            <a:chExt cx="4197927" cy="369332"/>
          </a:xfrm>
        </p:grpSpPr>
        <p:sp>
          <p:nvSpPr>
            <p:cNvPr id="77" name="TextBox 22">
              <a:extLst>
                <a:ext uri="{FF2B5EF4-FFF2-40B4-BE49-F238E27FC236}">
                  <a16:creationId xmlns:a16="http://schemas.microsoft.com/office/drawing/2014/main" id="{A26CD06C-C698-4AC0-AC82-6C26715CA6BB}"/>
                </a:ext>
              </a:extLst>
            </p:cNvPr>
            <p:cNvSpPr txBox="1">
              <a:spLocks noChangeArrowheads="1"/>
            </p:cNvSpPr>
            <p:nvPr/>
          </p:nvSpPr>
          <p:spPr bwMode="auto">
            <a:xfrm>
              <a:off x="-82061" y="3074549"/>
              <a:ext cx="4197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515938" indent="-280988"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1800" dirty="0"/>
                <a:t># of Devices </a:t>
              </a:r>
            </a:p>
          </p:txBody>
        </p:sp>
        <p:cxnSp>
          <p:nvCxnSpPr>
            <p:cNvPr id="78" name="Straight Arrow Connector 77">
              <a:extLst>
                <a:ext uri="{FF2B5EF4-FFF2-40B4-BE49-F238E27FC236}">
                  <a16:creationId xmlns:a16="http://schemas.microsoft.com/office/drawing/2014/main" id="{98D011E5-96D6-45A7-B5C6-D831AAF03F8C}"/>
                </a:ext>
              </a:extLst>
            </p:cNvPr>
            <p:cNvCxnSpPr>
              <a:cxnSpLocks/>
            </p:cNvCxnSpPr>
            <p:nvPr/>
          </p:nvCxnSpPr>
          <p:spPr>
            <a:xfrm flipV="1">
              <a:off x="1881204" y="3145375"/>
              <a:ext cx="1806356" cy="1138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BFADC3D4-FF3D-4014-BA3F-9BF3D324FC68}"/>
              </a:ext>
            </a:extLst>
          </p:cNvPr>
          <p:cNvGrpSpPr>
            <a:grpSpLocks/>
          </p:cNvGrpSpPr>
          <p:nvPr/>
        </p:nvGrpSpPr>
        <p:grpSpPr bwMode="auto">
          <a:xfrm>
            <a:off x="312002" y="3109264"/>
            <a:ext cx="3562887" cy="405481"/>
            <a:chOff x="162181" y="3443881"/>
            <a:chExt cx="3562102" cy="404777"/>
          </a:xfrm>
        </p:grpSpPr>
        <p:sp>
          <p:nvSpPr>
            <p:cNvPr id="80" name="TextBox 23">
              <a:extLst>
                <a:ext uri="{FF2B5EF4-FFF2-40B4-BE49-F238E27FC236}">
                  <a16:creationId xmlns:a16="http://schemas.microsoft.com/office/drawing/2014/main" id="{4733EDF8-A227-4131-931E-385BF3041A6A}"/>
                </a:ext>
              </a:extLst>
            </p:cNvPr>
            <p:cNvSpPr txBox="1">
              <a:spLocks noChangeArrowheads="1"/>
            </p:cNvSpPr>
            <p:nvPr/>
          </p:nvSpPr>
          <p:spPr bwMode="auto">
            <a:xfrm>
              <a:off x="162181" y="3479326"/>
              <a:ext cx="31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280988" indent="-280988"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1800" dirty="0"/>
                <a:t>Seconds to Wait: </a:t>
              </a:r>
            </a:p>
          </p:txBody>
        </p:sp>
        <p:cxnSp>
          <p:nvCxnSpPr>
            <p:cNvPr id="81" name="Straight Arrow Connector 80">
              <a:extLst>
                <a:ext uri="{FF2B5EF4-FFF2-40B4-BE49-F238E27FC236}">
                  <a16:creationId xmlns:a16="http://schemas.microsoft.com/office/drawing/2014/main" id="{8DC7F123-697B-4854-B230-4650AD23576E}"/>
                </a:ext>
              </a:extLst>
            </p:cNvPr>
            <p:cNvCxnSpPr/>
            <p:nvPr/>
          </p:nvCxnSpPr>
          <p:spPr>
            <a:xfrm flipV="1">
              <a:off x="2321242" y="3443881"/>
              <a:ext cx="1403041" cy="1933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EA92E018-0FF8-4283-A61A-14D2EBDB47DF}"/>
              </a:ext>
            </a:extLst>
          </p:cNvPr>
          <p:cNvGrpSpPr>
            <a:grpSpLocks/>
          </p:cNvGrpSpPr>
          <p:nvPr/>
        </p:nvGrpSpPr>
        <p:grpSpPr bwMode="auto">
          <a:xfrm>
            <a:off x="303014" y="3396604"/>
            <a:ext cx="3571874" cy="522284"/>
            <a:chOff x="151668" y="3730413"/>
            <a:chExt cx="3572305" cy="522524"/>
          </a:xfrm>
        </p:grpSpPr>
        <p:sp>
          <p:nvSpPr>
            <p:cNvPr id="83" name="TextBox 24">
              <a:extLst>
                <a:ext uri="{FF2B5EF4-FFF2-40B4-BE49-F238E27FC236}">
                  <a16:creationId xmlns:a16="http://schemas.microsoft.com/office/drawing/2014/main" id="{FC8EA12B-A707-433E-8A89-3D962EDAD19E}"/>
                </a:ext>
              </a:extLst>
            </p:cNvPr>
            <p:cNvSpPr txBox="1">
              <a:spLocks noChangeArrowheads="1"/>
            </p:cNvSpPr>
            <p:nvPr/>
          </p:nvSpPr>
          <p:spPr bwMode="auto">
            <a:xfrm>
              <a:off x="151668" y="3883605"/>
              <a:ext cx="2534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 typeface="Arial" pitchFamily="34" charset="0"/>
                <a:buChar char="•"/>
              </a:pPr>
              <a:r>
                <a:rPr lang="en-US" altLang="en-US" sz="1800" dirty="0" err="1"/>
                <a:t>Addr</a:t>
              </a:r>
              <a:r>
                <a:rPr lang="en-US" altLang="en-US" sz="1800" dirty="0"/>
                <a:t>. of Controller</a:t>
              </a:r>
            </a:p>
          </p:txBody>
        </p:sp>
        <p:cxnSp>
          <p:nvCxnSpPr>
            <p:cNvPr id="84" name="Straight Arrow Connector 83">
              <a:extLst>
                <a:ext uri="{FF2B5EF4-FFF2-40B4-BE49-F238E27FC236}">
                  <a16:creationId xmlns:a16="http://schemas.microsoft.com/office/drawing/2014/main" id="{B8B90FB9-723C-4748-B42A-B70DA3A2256C}"/>
                </a:ext>
              </a:extLst>
            </p:cNvPr>
            <p:cNvCxnSpPr>
              <a:cxnSpLocks/>
            </p:cNvCxnSpPr>
            <p:nvPr/>
          </p:nvCxnSpPr>
          <p:spPr>
            <a:xfrm flipV="1">
              <a:off x="2394568" y="3730413"/>
              <a:ext cx="1329405" cy="3098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0FBD5039-6337-4BBC-BE1E-93F378DF7445}"/>
              </a:ext>
            </a:extLst>
          </p:cNvPr>
          <p:cNvGrpSpPr>
            <a:grpSpLocks/>
          </p:cNvGrpSpPr>
          <p:nvPr/>
        </p:nvGrpSpPr>
        <p:grpSpPr bwMode="auto">
          <a:xfrm>
            <a:off x="314127" y="3655792"/>
            <a:ext cx="3560761" cy="645677"/>
            <a:chOff x="163391" y="3989654"/>
            <a:chExt cx="3560890" cy="645599"/>
          </a:xfrm>
        </p:grpSpPr>
        <p:sp>
          <p:nvSpPr>
            <p:cNvPr id="86" name="TextBox 44">
              <a:extLst>
                <a:ext uri="{FF2B5EF4-FFF2-40B4-BE49-F238E27FC236}">
                  <a16:creationId xmlns:a16="http://schemas.microsoft.com/office/drawing/2014/main" id="{33092D0D-C01B-4848-BE23-1BC87D194C6F}"/>
                </a:ext>
              </a:extLst>
            </p:cNvPr>
            <p:cNvSpPr txBox="1">
              <a:spLocks noChangeArrowheads="1"/>
            </p:cNvSpPr>
            <p:nvPr/>
          </p:nvSpPr>
          <p:spPr bwMode="auto">
            <a:xfrm>
              <a:off x="163391" y="4265921"/>
              <a:ext cx="2534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 typeface="Arial" pitchFamily="34" charset="0"/>
                <a:buChar char="•"/>
              </a:pPr>
              <a:r>
                <a:rPr lang="en-US" altLang="en-US" sz="1800" dirty="0"/>
                <a:t>Start Screen</a:t>
              </a:r>
            </a:p>
          </p:txBody>
        </p:sp>
        <p:cxnSp>
          <p:nvCxnSpPr>
            <p:cNvPr id="87" name="Straight Arrow Connector 86">
              <a:extLst>
                <a:ext uri="{FF2B5EF4-FFF2-40B4-BE49-F238E27FC236}">
                  <a16:creationId xmlns:a16="http://schemas.microsoft.com/office/drawing/2014/main" id="{9DB8F797-E3C0-45E1-A6E1-26A1B8417420}"/>
                </a:ext>
              </a:extLst>
            </p:cNvPr>
            <p:cNvCxnSpPr>
              <a:cxnSpLocks/>
            </p:cNvCxnSpPr>
            <p:nvPr/>
          </p:nvCxnSpPr>
          <p:spPr>
            <a:xfrm flipV="1">
              <a:off x="1751482" y="3989654"/>
              <a:ext cx="1972799" cy="4589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DF76858A-FA4C-40FF-BA32-24A4B9BE17AC}"/>
              </a:ext>
            </a:extLst>
          </p:cNvPr>
          <p:cNvGrpSpPr>
            <a:grpSpLocks/>
          </p:cNvGrpSpPr>
          <p:nvPr/>
        </p:nvGrpSpPr>
        <p:grpSpPr bwMode="auto">
          <a:xfrm>
            <a:off x="314127" y="3902578"/>
            <a:ext cx="3560761" cy="783078"/>
            <a:chOff x="163923" y="4236356"/>
            <a:chExt cx="3560029" cy="782855"/>
          </a:xfrm>
        </p:grpSpPr>
        <p:sp>
          <p:nvSpPr>
            <p:cNvPr id="89" name="TextBox 45">
              <a:extLst>
                <a:ext uri="{FF2B5EF4-FFF2-40B4-BE49-F238E27FC236}">
                  <a16:creationId xmlns:a16="http://schemas.microsoft.com/office/drawing/2014/main" id="{8F417092-5983-4FFB-9BF6-B3DB896B2ACB}"/>
                </a:ext>
              </a:extLst>
            </p:cNvPr>
            <p:cNvSpPr txBox="1">
              <a:spLocks noChangeArrowheads="1"/>
            </p:cNvSpPr>
            <p:nvPr/>
          </p:nvSpPr>
          <p:spPr bwMode="auto">
            <a:xfrm>
              <a:off x="163923" y="4649879"/>
              <a:ext cx="2534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 typeface="Arial" pitchFamily="34" charset="0"/>
                <a:buChar char="•"/>
              </a:pPr>
              <a:r>
                <a:rPr lang="en-US" altLang="en-US" sz="1800" dirty="0"/>
                <a:t>Starting Port:</a:t>
              </a:r>
            </a:p>
          </p:txBody>
        </p:sp>
        <p:cxnSp>
          <p:nvCxnSpPr>
            <p:cNvPr id="90" name="Straight Arrow Connector 89">
              <a:extLst>
                <a:ext uri="{FF2B5EF4-FFF2-40B4-BE49-F238E27FC236}">
                  <a16:creationId xmlns:a16="http://schemas.microsoft.com/office/drawing/2014/main" id="{3527E67F-920F-4E7A-BF10-8123A512DEC7}"/>
                </a:ext>
              </a:extLst>
            </p:cNvPr>
            <p:cNvCxnSpPr>
              <a:cxnSpLocks/>
            </p:cNvCxnSpPr>
            <p:nvPr/>
          </p:nvCxnSpPr>
          <p:spPr>
            <a:xfrm flipV="1">
              <a:off x="1881245" y="4236356"/>
              <a:ext cx="1842707" cy="5987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C60D99E7-6C0F-4CEA-ABF1-BDEBB696F79F}"/>
              </a:ext>
            </a:extLst>
          </p:cNvPr>
          <p:cNvGrpSpPr>
            <a:grpSpLocks/>
          </p:cNvGrpSpPr>
          <p:nvPr/>
        </p:nvGrpSpPr>
        <p:grpSpPr bwMode="auto">
          <a:xfrm>
            <a:off x="314127" y="4165692"/>
            <a:ext cx="3523851" cy="883496"/>
            <a:chOff x="163924" y="4499882"/>
            <a:chExt cx="3523126" cy="882743"/>
          </a:xfrm>
        </p:grpSpPr>
        <p:sp>
          <p:nvSpPr>
            <p:cNvPr id="92" name="TextBox 46">
              <a:extLst>
                <a:ext uri="{FF2B5EF4-FFF2-40B4-BE49-F238E27FC236}">
                  <a16:creationId xmlns:a16="http://schemas.microsoft.com/office/drawing/2014/main" id="{189CDEDF-8A40-420B-BBC7-FC644C321B94}"/>
                </a:ext>
              </a:extLst>
            </p:cNvPr>
            <p:cNvSpPr txBox="1">
              <a:spLocks noChangeArrowheads="1"/>
            </p:cNvSpPr>
            <p:nvPr/>
          </p:nvSpPr>
          <p:spPr bwMode="auto">
            <a:xfrm>
              <a:off x="163924" y="5013293"/>
              <a:ext cx="2534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 typeface="Arial" pitchFamily="34" charset="0"/>
                <a:buChar char="•"/>
              </a:pPr>
              <a:r>
                <a:rPr lang="en-US" altLang="en-US" sz="1800" dirty="0"/>
                <a:t>Ending Port:</a:t>
              </a:r>
            </a:p>
          </p:txBody>
        </p:sp>
        <p:cxnSp>
          <p:nvCxnSpPr>
            <p:cNvPr id="93" name="Straight Arrow Connector 92">
              <a:extLst>
                <a:ext uri="{FF2B5EF4-FFF2-40B4-BE49-F238E27FC236}">
                  <a16:creationId xmlns:a16="http://schemas.microsoft.com/office/drawing/2014/main" id="{227076F9-F346-4086-B3EB-A4DB6F647E99}"/>
                </a:ext>
              </a:extLst>
            </p:cNvPr>
            <p:cNvCxnSpPr>
              <a:cxnSpLocks/>
            </p:cNvCxnSpPr>
            <p:nvPr/>
          </p:nvCxnSpPr>
          <p:spPr>
            <a:xfrm flipV="1">
              <a:off x="1881245" y="4499882"/>
              <a:ext cx="1805805" cy="6987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 name="Arrow: Right 2">
            <a:extLst>
              <a:ext uri="{FF2B5EF4-FFF2-40B4-BE49-F238E27FC236}">
                <a16:creationId xmlns:a16="http://schemas.microsoft.com/office/drawing/2014/main" id="{252273B7-7FF5-45F1-93FD-930E45C2513B}"/>
              </a:ext>
            </a:extLst>
          </p:cNvPr>
          <p:cNvSpPr/>
          <p:nvPr/>
        </p:nvSpPr>
        <p:spPr>
          <a:xfrm>
            <a:off x="3980500" y="1577770"/>
            <a:ext cx="712658" cy="35299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36D5530-6869-4904-B675-8B509E2B95F1}"/>
              </a:ext>
            </a:extLst>
          </p:cNvPr>
          <p:cNvSpPr/>
          <p:nvPr/>
        </p:nvSpPr>
        <p:spPr>
          <a:xfrm flipH="1">
            <a:off x="7702456" y="1553624"/>
            <a:ext cx="628780" cy="35299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7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500" fill="hold"/>
                                        <p:tgtEl>
                                          <p:spTgt spid="66"/>
                                        </p:tgtEl>
                                        <p:attrNameLst>
                                          <p:attrName>ppt_x</p:attrName>
                                        </p:attrNameLst>
                                      </p:cBhvr>
                                      <p:tavLst>
                                        <p:tav tm="0">
                                          <p:val>
                                            <p:strVal val="#ppt_x"/>
                                          </p:val>
                                        </p:tav>
                                        <p:tav tm="100000">
                                          <p:val>
                                            <p:strVal val="#ppt_x"/>
                                          </p:val>
                                        </p:tav>
                                      </p:tavLst>
                                    </p:anim>
                                    <p:anim calcmode="lin" valueType="num">
                                      <p:cBhvr additive="base">
                                        <p:cTn id="4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66" grpId="0" animBg="1"/>
      <p:bldP spid="6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15925" y="1608137"/>
            <a:ext cx="8196263" cy="39340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1800"/>
              </a:spcAft>
              <a:defRPr/>
            </a:pP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TOUCH SCREEN </a:t>
            </a:r>
          </a:p>
          <a:p>
            <a:pPr fontAlgn="auto">
              <a:spcAft>
                <a:spcPts val="1800"/>
              </a:spcAft>
              <a:defRPr/>
            </a:pP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CALIBRATION</a:t>
            </a:r>
          </a:p>
          <a:p>
            <a:pPr fontAlgn="auto">
              <a:spcAft>
                <a:spcPts val="1800"/>
              </a:spcAft>
              <a:defRPr/>
            </a:pPr>
            <a:endPar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Aft>
                <a:spcPts val="1800"/>
              </a:spcAft>
              <a:defRPr/>
            </a:pP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TOUCHSCREEN MUST BE </a:t>
            </a:r>
          </a:p>
          <a:p>
            <a:pPr fontAlgn="auto">
              <a:spcAft>
                <a:spcPts val="1800"/>
              </a:spcAft>
              <a:defRPr/>
            </a:pP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UNLOCKED TO CALIBRATE</a:t>
            </a:r>
          </a:p>
        </p:txBody>
      </p:sp>
      <p:pic>
        <p:nvPicPr>
          <p:cNvPr id="4" name="Picture 3" descr="Icon&#10;&#10;Description automatically generated">
            <a:extLst>
              <a:ext uri="{FF2B5EF4-FFF2-40B4-BE49-F238E27FC236}">
                <a16:creationId xmlns:a16="http://schemas.microsoft.com/office/drawing/2014/main" id="{1D3DC729-1C94-4E71-8932-37CD1B1465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635" y="4125464"/>
            <a:ext cx="1103265" cy="9525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14848"/>
            <a:ext cx="8196263" cy="93503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MCS-TOUCH-15.4</a:t>
            </a:r>
          </a:p>
        </p:txBody>
      </p:sp>
      <p:pic>
        <p:nvPicPr>
          <p:cNvPr id="102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5225" y="2198287"/>
            <a:ext cx="36512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2825" y="1315637"/>
            <a:ext cx="2533650"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Box 5"/>
          <p:cNvSpPr txBox="1">
            <a:spLocks noChangeArrowheads="1"/>
          </p:cNvSpPr>
          <p:nvPr/>
        </p:nvSpPr>
        <p:spPr bwMode="auto">
          <a:xfrm>
            <a:off x="5715000" y="1645837"/>
            <a:ext cx="1004888" cy="368300"/>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Tx/>
              <a:buNone/>
            </a:pPr>
            <a:r>
              <a:rPr lang="en-US" altLang="en-US" sz="1800" b="1">
                <a:latin typeface="Arial" pitchFamily="34" charset="0"/>
              </a:rPr>
              <a:t>BACK</a:t>
            </a:r>
          </a:p>
        </p:txBody>
      </p:sp>
      <p:pic>
        <p:nvPicPr>
          <p:cNvPr id="14" name="Picture 13"/>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180133" y="4374040"/>
            <a:ext cx="4589092" cy="2532063"/>
          </a:xfrm>
          <a:prstGeom prst="rect">
            <a:avLst/>
          </a:prstGeom>
        </p:spPr>
      </p:pic>
      <p:sp>
        <p:nvSpPr>
          <p:cNvPr id="15" name="TextBox 14"/>
          <p:cNvSpPr txBox="1"/>
          <p:nvPr/>
        </p:nvSpPr>
        <p:spPr>
          <a:xfrm>
            <a:off x="551806" y="761361"/>
            <a:ext cx="8313438" cy="369332"/>
          </a:xfrm>
          <a:prstGeom prst="rect">
            <a:avLst/>
          </a:prstGeom>
          <a:noFill/>
        </p:spPr>
        <p:txBody>
          <a:bodyPr wrap="square" rtlCol="0">
            <a:spAutoFit/>
          </a:bodyPr>
          <a:lstStyle/>
          <a:p>
            <a:pPr algn="ctr"/>
            <a:r>
              <a:rPr lang="en-US" dirty="0"/>
              <a:t>Larger footprint, same high-quality resolution, fits Medium and  Large Enclosure</a:t>
            </a:r>
          </a:p>
        </p:txBody>
      </p:sp>
      <p:grpSp>
        <p:nvGrpSpPr>
          <p:cNvPr id="3" name="Group 2"/>
          <p:cNvGrpSpPr/>
          <p:nvPr/>
        </p:nvGrpSpPr>
        <p:grpSpPr>
          <a:xfrm>
            <a:off x="427925" y="1238372"/>
            <a:ext cx="4511675" cy="3178175"/>
            <a:chOff x="495300" y="1036237"/>
            <a:chExt cx="4511675" cy="3178175"/>
          </a:xfrm>
        </p:grpSpPr>
        <p:pic>
          <p:nvPicPr>
            <p:cNvPr id="10246"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5300" y="1036237"/>
              <a:ext cx="421322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4"/>
            <p:cNvSpPr txBox="1">
              <a:spLocks noChangeArrowheads="1"/>
            </p:cNvSpPr>
            <p:nvPr/>
          </p:nvSpPr>
          <p:spPr bwMode="auto">
            <a:xfrm>
              <a:off x="3740150" y="1828399"/>
              <a:ext cx="1266825" cy="369888"/>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b="1">
                  <a:latin typeface="Arial" pitchFamily="34" charset="0"/>
                </a:rPr>
                <a:t>FRONT</a:t>
              </a:r>
            </a:p>
          </p:txBody>
        </p:sp>
      </p:grpSp>
      <p:pic>
        <p:nvPicPr>
          <p:cNvPr id="10248"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21925" y="3238622"/>
            <a:ext cx="180975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247"/>
                                        </p:tgtEl>
                                        <p:attrNameLst>
                                          <p:attrName>style.visibility</p:attrName>
                                        </p:attrNameLst>
                                      </p:cBhvr>
                                      <p:to>
                                        <p:strVal val="visible"/>
                                      </p:to>
                                    </p:set>
                                    <p:anim calcmode="lin" valueType="num">
                                      <p:cBhvr additive="base">
                                        <p:cTn id="19" dur="500" fill="hold"/>
                                        <p:tgtEl>
                                          <p:spTgt spid="10247"/>
                                        </p:tgtEl>
                                        <p:attrNameLst>
                                          <p:attrName>ppt_x</p:attrName>
                                        </p:attrNameLst>
                                      </p:cBhvr>
                                      <p:tavLst>
                                        <p:tav tm="0">
                                          <p:val>
                                            <p:strVal val="1+#ppt_w/2"/>
                                          </p:val>
                                        </p:tav>
                                        <p:tav tm="100000">
                                          <p:val>
                                            <p:strVal val="#ppt_x"/>
                                          </p:val>
                                        </p:tav>
                                      </p:tavLst>
                                    </p:anim>
                                    <p:anim calcmode="lin" valueType="num">
                                      <p:cBhvr additive="base">
                                        <p:cTn id="20" dur="500" fill="hold"/>
                                        <p:tgtEl>
                                          <p:spTgt spid="1024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250"/>
                                        </p:tgtEl>
                                        <p:attrNameLst>
                                          <p:attrName>style.visibility</p:attrName>
                                        </p:attrNameLst>
                                      </p:cBhvr>
                                      <p:to>
                                        <p:strVal val="visible"/>
                                      </p:to>
                                    </p:set>
                                    <p:anim calcmode="lin" valueType="num">
                                      <p:cBhvr additive="base">
                                        <p:cTn id="23" dur="500" fill="hold"/>
                                        <p:tgtEl>
                                          <p:spTgt spid="10250"/>
                                        </p:tgtEl>
                                        <p:attrNameLst>
                                          <p:attrName>ppt_x</p:attrName>
                                        </p:attrNameLst>
                                      </p:cBhvr>
                                      <p:tavLst>
                                        <p:tav tm="0">
                                          <p:val>
                                            <p:strVal val="1+#ppt_w/2"/>
                                          </p:val>
                                        </p:tav>
                                        <p:tav tm="100000">
                                          <p:val>
                                            <p:strVal val="#ppt_x"/>
                                          </p:val>
                                        </p:tav>
                                      </p:tavLst>
                                    </p:anim>
                                    <p:anim calcmode="lin" valueType="num">
                                      <p:cBhvr additive="base">
                                        <p:cTn id="24" dur="500" fill="hold"/>
                                        <p:tgtEl>
                                          <p:spTgt spid="1025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243"/>
                                        </p:tgtEl>
                                        <p:attrNameLst>
                                          <p:attrName>style.visibility</p:attrName>
                                        </p:attrNameLst>
                                      </p:cBhvr>
                                      <p:to>
                                        <p:strVal val="visible"/>
                                      </p:to>
                                    </p:set>
                                    <p:anim calcmode="lin" valueType="num">
                                      <p:cBhvr additive="base">
                                        <p:cTn id="27" dur="500" fill="hold"/>
                                        <p:tgtEl>
                                          <p:spTgt spid="10243"/>
                                        </p:tgtEl>
                                        <p:attrNameLst>
                                          <p:attrName>ppt_x</p:attrName>
                                        </p:attrNameLst>
                                      </p:cBhvr>
                                      <p:tavLst>
                                        <p:tav tm="0">
                                          <p:val>
                                            <p:strVal val="1+#ppt_w/2"/>
                                          </p:val>
                                        </p:tav>
                                        <p:tav tm="100000">
                                          <p:val>
                                            <p:strVal val="#ppt_x"/>
                                          </p:val>
                                        </p:tav>
                                      </p:tavLst>
                                    </p:anim>
                                    <p:anim calcmode="lin" valueType="num">
                                      <p:cBhvr additive="base">
                                        <p:cTn id="28" dur="500" fill="hold"/>
                                        <p:tgtEl>
                                          <p:spTgt spid="1024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48"/>
                                        </p:tgtEl>
                                        <p:attrNameLst>
                                          <p:attrName>style.visibility</p:attrName>
                                        </p:attrNameLst>
                                      </p:cBhvr>
                                      <p:to>
                                        <p:strVal val="visible"/>
                                      </p:to>
                                    </p:set>
                                    <p:anim calcmode="lin" valueType="num">
                                      <p:cBhvr additive="base">
                                        <p:cTn id="33" dur="500" fill="hold"/>
                                        <p:tgtEl>
                                          <p:spTgt spid="10248"/>
                                        </p:tgtEl>
                                        <p:attrNameLst>
                                          <p:attrName>ppt_x</p:attrName>
                                        </p:attrNameLst>
                                      </p:cBhvr>
                                      <p:tavLst>
                                        <p:tav tm="0">
                                          <p:val>
                                            <p:strVal val="#ppt_x"/>
                                          </p:val>
                                        </p:tav>
                                        <p:tav tm="100000">
                                          <p:val>
                                            <p:strVal val="#ppt_x"/>
                                          </p:val>
                                        </p:tav>
                                      </p:tavLst>
                                    </p:anim>
                                    <p:anim calcmode="lin" valueType="num">
                                      <p:cBhvr additive="base">
                                        <p:cTn id="34" dur="500" fill="hold"/>
                                        <p:tgtEl>
                                          <p:spTgt spid="1024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950" y="90488"/>
            <a:ext cx="8775700" cy="585787"/>
          </a:xfrm>
          <a:prstGeom prst="rect">
            <a:avLst/>
          </a:prstGeom>
          <a:noFill/>
        </p:spPr>
        <p:txBody>
          <a:bodyPr>
            <a:spAutoFit/>
          </a:bodyPr>
          <a:lstStyle/>
          <a:p>
            <a:pPr algn="ctr" fontAlgn="auto">
              <a:spcBef>
                <a:spcPts val="0"/>
              </a:spcBef>
              <a:spcAft>
                <a:spcPts val="0"/>
              </a:spcAft>
              <a:defRPr/>
            </a:pPr>
            <a:r>
              <a:rPr lang="en-US" sz="3200" b="1" dirty="0">
                <a:solidFill>
                  <a:srgbClr val="0070C0"/>
                </a:solidFill>
                <a:effectLst>
                  <a:outerShdw blurRad="38100" dist="38100" dir="2700000" algn="tl">
                    <a:srgbClr val="000000">
                      <a:alpha val="43137"/>
                    </a:srgbClr>
                  </a:outerShdw>
                </a:effectLst>
              </a:rPr>
              <a:t>Calibrating MCS-TOUCHSCREENS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7225" y="2041525"/>
            <a:ext cx="6986588"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501650" y="777875"/>
            <a:ext cx="46275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chemeClr val="accent1"/>
              </a:buClr>
              <a:buSzTx/>
            </a:pPr>
            <a:r>
              <a:rPr lang="en-US" altLang="en-US" sz="1800">
                <a:latin typeface="Arial" pitchFamily="34" charset="0"/>
              </a:rPr>
              <a:t>Click on MCS TOOLS on the desktop</a:t>
            </a:r>
            <a:endParaRPr lang="en-US" altLang="en-US" sz="1800"/>
          </a:p>
        </p:txBody>
      </p:sp>
      <p:sp>
        <p:nvSpPr>
          <p:cNvPr id="5" name="Rectangle 4"/>
          <p:cNvSpPr>
            <a:spLocks noChangeArrowheads="1"/>
          </p:cNvSpPr>
          <p:nvPr/>
        </p:nvSpPr>
        <p:spPr bwMode="auto">
          <a:xfrm>
            <a:off x="488950" y="1671638"/>
            <a:ext cx="44005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chemeClr val="accent1"/>
              </a:buClr>
              <a:buSzTx/>
            </a:pPr>
            <a:r>
              <a:rPr lang="en-US" altLang="en-US" sz="1800">
                <a:latin typeface="Arial" pitchFamily="34" charset="0"/>
              </a:rPr>
              <a:t>Double Click ‘Calibrate Touchscreen’</a:t>
            </a:r>
          </a:p>
        </p:txBody>
      </p:sp>
      <p:sp>
        <p:nvSpPr>
          <p:cNvPr id="6" name="Rectangle 5"/>
          <p:cNvSpPr>
            <a:spLocks noChangeArrowheads="1"/>
          </p:cNvSpPr>
          <p:nvPr/>
        </p:nvSpPr>
        <p:spPr bwMode="auto">
          <a:xfrm>
            <a:off x="509588" y="1217613"/>
            <a:ext cx="25241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chemeClr val="accent1"/>
              </a:buClr>
              <a:buSzTx/>
            </a:pPr>
            <a:r>
              <a:rPr lang="en-US" altLang="en-US" sz="1800" dirty="0">
                <a:latin typeface="Arial" pitchFamily="34" charset="0"/>
              </a:rPr>
              <a:t>Click on ‘UTILITIES’</a:t>
            </a:r>
            <a:endParaRPr lang="en-US" altLang="en-US" sz="1800" dirty="0"/>
          </a:p>
        </p:txBody>
      </p:sp>
      <p:sp>
        <p:nvSpPr>
          <p:cNvPr id="8" name="Oval 7"/>
          <p:cNvSpPr/>
          <p:nvPr/>
        </p:nvSpPr>
        <p:spPr>
          <a:xfrm>
            <a:off x="1568450" y="2493963"/>
            <a:ext cx="893763" cy="1122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513" y="90488"/>
            <a:ext cx="8775700" cy="585787"/>
          </a:xfrm>
          <a:prstGeom prst="rect">
            <a:avLst/>
          </a:prstGeom>
          <a:noFill/>
        </p:spPr>
        <p:txBody>
          <a:bodyPr>
            <a:spAutoFit/>
          </a:bodyPr>
          <a:lstStyle/>
          <a:p>
            <a:pPr algn="ctr" fontAlgn="auto">
              <a:spcBef>
                <a:spcPts val="0"/>
              </a:spcBef>
              <a:spcAft>
                <a:spcPts val="0"/>
              </a:spcAft>
              <a:defRPr/>
            </a:pPr>
            <a:r>
              <a:rPr lang="en-US" sz="3200" b="1" dirty="0">
                <a:solidFill>
                  <a:srgbClr val="0070C0"/>
                </a:solidFill>
                <a:effectLst>
                  <a:outerShdw blurRad="38100" dist="38100" dir="2700000" algn="tl">
                    <a:srgbClr val="000000">
                      <a:alpha val="43137"/>
                    </a:srgbClr>
                  </a:outerShdw>
                </a:effectLst>
              </a:rPr>
              <a:t>Calibrating MCS-TOUCHSCREEN (cont)</a:t>
            </a:r>
          </a:p>
        </p:txBody>
      </p:sp>
      <p:sp>
        <p:nvSpPr>
          <p:cNvPr id="49155" name="Rectangle 2"/>
          <p:cNvSpPr>
            <a:spLocks noChangeArrowheads="1"/>
          </p:cNvSpPr>
          <p:nvPr/>
        </p:nvSpPr>
        <p:spPr bwMode="auto">
          <a:xfrm>
            <a:off x="479425" y="801688"/>
            <a:ext cx="8531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chemeClr val="accent1"/>
              </a:buClr>
              <a:buSzTx/>
            </a:pPr>
            <a:r>
              <a:rPr lang="en-US" altLang="en-US" sz="1800">
                <a:latin typeface="Arial" pitchFamily="34" charset="0"/>
              </a:rPr>
              <a:t>Calibration screen will open with “top left target’ showing as screen below </a:t>
            </a:r>
            <a:endParaRPr lang="en-US" altLang="en-US" sz="1800"/>
          </a:p>
        </p:txBody>
      </p:sp>
      <p:pic>
        <p:nvPicPr>
          <p:cNvPr id="49156" name="Picture 3"/>
          <p:cNvPicPr>
            <a:picLocks noChangeAspect="1"/>
          </p:cNvPicPr>
          <p:nvPr/>
        </p:nvPicPr>
        <p:blipFill>
          <a:blip r:embed="rId3">
            <a:extLst>
              <a:ext uri="{28A0092B-C50C-407E-A947-70E740481C1C}">
                <a14:useLocalDpi xmlns:a14="http://schemas.microsoft.com/office/drawing/2010/main" val="0"/>
              </a:ext>
            </a:extLst>
          </a:blip>
          <a:srcRect r="30849" b="19962"/>
          <a:stretch>
            <a:fillRect/>
          </a:stretch>
        </p:blipFill>
        <p:spPr bwMode="auto">
          <a:xfrm>
            <a:off x="704850" y="1235075"/>
            <a:ext cx="254793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365500" y="1200150"/>
            <a:ext cx="4776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chemeClr val="accent1"/>
              </a:buClr>
              <a:buSzTx/>
            </a:pPr>
            <a:r>
              <a:rPr lang="en-US" altLang="en-US" sz="1800">
                <a:latin typeface="Arial" pitchFamily="34" charset="0"/>
              </a:rPr>
              <a:t>Hold ‘Stylus Pen, and position point to the center of the target</a:t>
            </a:r>
            <a:endParaRPr lang="en-US" altLang="en-US" sz="1800"/>
          </a:p>
        </p:txBody>
      </p:sp>
      <p:sp>
        <p:nvSpPr>
          <p:cNvPr id="6" name="Rectangle 5"/>
          <p:cNvSpPr>
            <a:spLocks noChangeArrowheads="1"/>
          </p:cNvSpPr>
          <p:nvPr/>
        </p:nvSpPr>
        <p:spPr bwMode="auto">
          <a:xfrm>
            <a:off x="3392488" y="1846263"/>
            <a:ext cx="4776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chemeClr val="accent1"/>
              </a:buClr>
              <a:buSzTx/>
            </a:pPr>
            <a:r>
              <a:rPr lang="en-US" altLang="en-US" sz="1800" b="1" dirty="0">
                <a:solidFill>
                  <a:srgbClr val="FF0000"/>
                </a:solidFill>
                <a:latin typeface="Arial" pitchFamily="34" charset="0"/>
              </a:rPr>
              <a:t>DO NOT TOUCH ANY OTHER PORTION OF THE SCREEN</a:t>
            </a:r>
            <a:endParaRPr lang="en-US" altLang="en-US" sz="1800" b="1" dirty="0">
              <a:solidFill>
                <a:srgbClr val="FF0000"/>
              </a:solidFill>
            </a:endParaRPr>
          </a:p>
        </p:txBody>
      </p:sp>
      <p:sp>
        <p:nvSpPr>
          <p:cNvPr id="7" name="Rectangle 6"/>
          <p:cNvSpPr>
            <a:spLocks noChangeArrowheads="1"/>
          </p:cNvSpPr>
          <p:nvPr/>
        </p:nvSpPr>
        <p:spPr bwMode="auto">
          <a:xfrm>
            <a:off x="3382963" y="2568575"/>
            <a:ext cx="477678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chemeClr val="accent1"/>
              </a:buClr>
              <a:buSzTx/>
            </a:pPr>
            <a:r>
              <a:rPr lang="en-US" altLang="en-US" sz="1800" dirty="0">
                <a:latin typeface="Arial" pitchFamily="34" charset="0"/>
              </a:rPr>
              <a:t>After touching center of first target, next target will appear in the center of the screen, point to each target until all nine targets have appeared on the screen</a:t>
            </a:r>
            <a:endParaRPr lang="en-US" altLang="en-US" sz="18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l="22845" t="28038" r="23151" b="27921"/>
          <a:stretch>
            <a:fillRect/>
          </a:stretch>
        </p:blipFill>
        <p:spPr bwMode="auto">
          <a:xfrm>
            <a:off x="3398838" y="3862388"/>
            <a:ext cx="43719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917575" y="1004888"/>
            <a:ext cx="7369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chemeClr val="accent1"/>
              </a:buClr>
              <a:buSzTx/>
            </a:pPr>
            <a:r>
              <a:rPr lang="en-US" altLang="en-US" sz="1800" dirty="0"/>
              <a:t>If satisfied with the calibration, go to the next step. If needed, rerun the calibration tool. </a:t>
            </a:r>
          </a:p>
        </p:txBody>
      </p:sp>
      <p:sp>
        <p:nvSpPr>
          <p:cNvPr id="3" name="TextBox 2"/>
          <p:cNvSpPr txBox="1"/>
          <p:nvPr/>
        </p:nvSpPr>
        <p:spPr>
          <a:xfrm>
            <a:off x="234950" y="90488"/>
            <a:ext cx="8775700" cy="585787"/>
          </a:xfrm>
          <a:prstGeom prst="rect">
            <a:avLst/>
          </a:prstGeom>
          <a:noFill/>
        </p:spPr>
        <p:txBody>
          <a:bodyPr>
            <a:spAutoFit/>
          </a:bodyPr>
          <a:lstStyle/>
          <a:p>
            <a:pPr algn="ctr" fontAlgn="auto">
              <a:spcBef>
                <a:spcPts val="0"/>
              </a:spcBef>
              <a:spcAft>
                <a:spcPts val="0"/>
              </a:spcAft>
              <a:defRPr/>
            </a:pPr>
            <a:r>
              <a:rPr lang="en-US" sz="3200" b="1" dirty="0">
                <a:solidFill>
                  <a:srgbClr val="0070C0"/>
                </a:solidFill>
                <a:effectLst>
                  <a:outerShdw blurRad="38100" dist="38100" dir="2700000" algn="tl">
                    <a:srgbClr val="000000">
                      <a:alpha val="43137"/>
                    </a:srgbClr>
                  </a:outerShdw>
                </a:effectLst>
              </a:rPr>
              <a:t>Calibrating MCS-TOUCHSCREEN (cont.)</a:t>
            </a:r>
          </a:p>
        </p:txBody>
      </p:sp>
      <p:sp>
        <p:nvSpPr>
          <p:cNvPr id="4" name="Rectangle 3"/>
          <p:cNvSpPr>
            <a:spLocks noChangeArrowheads="1"/>
          </p:cNvSpPr>
          <p:nvPr/>
        </p:nvSpPr>
        <p:spPr bwMode="auto">
          <a:xfrm>
            <a:off x="917575" y="1751013"/>
            <a:ext cx="7369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chemeClr val="accent1"/>
              </a:buClr>
              <a:buSzTx/>
            </a:pPr>
            <a:r>
              <a:rPr lang="en-US" altLang="en-US" sz="1800"/>
              <a:t>After you calibrated all 9 points on the screen you will be returned to the desktop. </a:t>
            </a:r>
          </a:p>
        </p:txBody>
      </p:sp>
      <p:sp>
        <p:nvSpPr>
          <p:cNvPr id="6" name="Rectangle 5"/>
          <p:cNvSpPr>
            <a:spLocks noChangeArrowheads="1"/>
          </p:cNvSpPr>
          <p:nvPr/>
        </p:nvSpPr>
        <p:spPr bwMode="auto">
          <a:xfrm>
            <a:off x="946150" y="2560638"/>
            <a:ext cx="73691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chemeClr val="accent1"/>
              </a:buClr>
              <a:buSzTx/>
            </a:pPr>
            <a:r>
              <a:rPr lang="en-US" altLang="en-US" sz="1800" b="1" dirty="0"/>
              <a:t>LOCKING THE TOUCHSCREEN AFTER CALIBRATION </a:t>
            </a:r>
          </a:p>
          <a:p>
            <a:pPr eaLnBrk="1" hangingPunct="1">
              <a:spcBef>
                <a:spcPct val="0"/>
              </a:spcBef>
              <a:buClr>
                <a:schemeClr val="accent1"/>
              </a:buClr>
              <a:buSzTx/>
            </a:pPr>
            <a:r>
              <a:rPr lang="en-US" altLang="en-US" sz="1800" dirty="0"/>
              <a:t>1. Click on </a:t>
            </a:r>
            <a:r>
              <a:rPr lang="en-US" altLang="en-US" sz="1800" b="1" dirty="0"/>
              <a:t>‘MCS TOOLS FOLDER’ to open </a:t>
            </a:r>
          </a:p>
          <a:p>
            <a:pPr eaLnBrk="1" hangingPunct="1">
              <a:spcBef>
                <a:spcPct val="0"/>
              </a:spcBef>
              <a:buClr>
                <a:schemeClr val="accent1"/>
              </a:buClr>
              <a:buSzTx/>
            </a:pPr>
            <a:r>
              <a:rPr lang="en-US" altLang="en-US" sz="1800" dirty="0"/>
              <a:t>2. Click on </a:t>
            </a:r>
            <a:r>
              <a:rPr lang="en-US" altLang="en-US" sz="1800" b="1" dirty="0"/>
              <a:t>‘MEMORY LOCK’, CLICK ON ‘LOCK MEMORY’, click on ‘EXECUTE’ </a:t>
            </a:r>
            <a:endParaRPr lang="en-US" altLang="en-US" sz="1800" dirty="0"/>
          </a:p>
        </p:txBody>
      </p:sp>
      <p:sp>
        <p:nvSpPr>
          <p:cNvPr id="7" name="Rectangle 6"/>
          <p:cNvSpPr>
            <a:spLocks noChangeArrowheads="1"/>
          </p:cNvSpPr>
          <p:nvPr/>
        </p:nvSpPr>
        <p:spPr bwMode="auto">
          <a:xfrm>
            <a:off x="1120775" y="4467225"/>
            <a:ext cx="5629275" cy="6477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Tx/>
              <a:buNone/>
            </a:pPr>
            <a:r>
              <a:rPr lang="en-US" altLang="en-US" sz="1800" b="1">
                <a:solidFill>
                  <a:schemeClr val="bg1"/>
                </a:solidFill>
              </a:rPr>
              <a:t>When the Lock Memory file is pressed it does an </a:t>
            </a:r>
          </a:p>
          <a:p>
            <a:pPr algn="ctr" eaLnBrk="1" hangingPunct="1">
              <a:spcBef>
                <a:spcPct val="0"/>
              </a:spcBef>
              <a:buClrTx/>
              <a:buSzTx/>
              <a:buFontTx/>
              <a:buNone/>
            </a:pPr>
            <a:r>
              <a:rPr lang="en-US" altLang="en-US" sz="1800" b="1">
                <a:solidFill>
                  <a:schemeClr val="bg1"/>
                </a:solidFill>
              </a:rPr>
              <a:t>automatic reboot and autostarts MCS-Connect </a:t>
            </a:r>
            <a:endParaRPr lang="en-US" altLang="en-US" sz="18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12" y="173231"/>
            <a:ext cx="9032487" cy="7448193"/>
          </a:xfrm>
          <a:prstGeom prst="rect">
            <a:avLst/>
          </a:prstGeom>
        </p:spPr>
        <p:txBody>
          <a:bodyPr wrap="square">
            <a:spAutoFit/>
          </a:bodyPr>
          <a:lstStyle/>
          <a:p>
            <a:pPr algn="ctr">
              <a:defRPr/>
            </a:pPr>
            <a:r>
              <a:rPr lang="en-US" sz="4000" b="1" dirty="0">
                <a:solidFill>
                  <a:srgbClr val="FF0000"/>
                </a:solidFill>
                <a:effectLst>
                  <a:outerShdw blurRad="38100" dist="38100" dir="2700000" algn="tl">
                    <a:srgbClr val="000000">
                      <a:alpha val="43137"/>
                    </a:srgbClr>
                  </a:outerShdw>
                </a:effectLst>
              </a:rPr>
              <a:t>MCS-TOUCHSCREENS GRAPHICS</a:t>
            </a:r>
          </a:p>
          <a:p>
            <a:pPr algn="ctr">
              <a:defRPr/>
            </a:pPr>
            <a:endParaRPr lang="en-US" sz="4000" b="1" dirty="0">
              <a:solidFill>
                <a:srgbClr val="FF0000"/>
              </a:solidFill>
              <a:effectLst>
                <a:outerShdw blurRad="38100" dist="38100" dir="2700000" algn="tl">
                  <a:srgbClr val="000000">
                    <a:alpha val="43137"/>
                  </a:srgbClr>
                </a:outerShdw>
              </a:effectLst>
            </a:endParaRPr>
          </a:p>
          <a:p>
            <a:pPr algn="ctr">
              <a:defRPr/>
            </a:pPr>
            <a:endParaRPr lang="en-US" sz="4000" b="1" dirty="0">
              <a:solidFill>
                <a:srgbClr val="FF0000"/>
              </a:solidFill>
              <a:effectLst>
                <a:outerShdw blurRad="38100" dist="38100" dir="2700000" algn="tl">
                  <a:srgbClr val="000000">
                    <a:alpha val="43137"/>
                  </a:srgbClr>
                </a:outerShdw>
              </a:effectLst>
            </a:endParaRPr>
          </a:p>
          <a:p>
            <a:pPr algn="ctr">
              <a:defRPr/>
            </a:pPr>
            <a:endParaRPr lang="en-US" sz="4000" b="1" dirty="0">
              <a:solidFill>
                <a:srgbClr val="FF0000"/>
              </a:solidFill>
              <a:effectLst>
                <a:outerShdw blurRad="38100" dist="38100" dir="2700000" algn="tl">
                  <a:srgbClr val="000000">
                    <a:alpha val="43137"/>
                  </a:srgbClr>
                </a:outerShdw>
              </a:effectLst>
            </a:endParaRPr>
          </a:p>
          <a:p>
            <a:pPr algn="ctr">
              <a:defRPr/>
            </a:pPr>
            <a:endParaRPr lang="en-US" sz="4000" b="1" dirty="0">
              <a:solidFill>
                <a:srgbClr val="FF0000"/>
              </a:solidFill>
              <a:effectLst>
                <a:outerShdw blurRad="38100" dist="38100" dir="2700000" algn="tl">
                  <a:srgbClr val="000000">
                    <a:alpha val="43137"/>
                  </a:srgbClr>
                </a:outerShdw>
              </a:effectLst>
            </a:endParaRPr>
          </a:p>
          <a:p>
            <a:pPr algn="ctr">
              <a:defRPr/>
            </a:pPr>
            <a:r>
              <a:rPr lang="en-US" sz="4000" b="1" dirty="0">
                <a:solidFill>
                  <a:srgbClr val="FF0000"/>
                </a:solidFill>
                <a:effectLst>
                  <a:outerShdw blurRad="38100" dist="38100" dir="2700000" algn="tl">
                    <a:srgbClr val="000000">
                      <a:alpha val="43137"/>
                    </a:srgbClr>
                  </a:outerShdw>
                </a:effectLst>
              </a:rPr>
              <a:t>Replacing Graphics</a:t>
            </a:r>
          </a:p>
          <a:p>
            <a:pPr algn="ctr">
              <a:defRPr/>
            </a:pPr>
            <a:r>
              <a:rPr lang="en-US" sz="2400" b="1" dirty="0">
                <a:solidFill>
                  <a:srgbClr val="002060"/>
                </a:solidFill>
              </a:rPr>
              <a:t>Tools Needed:</a:t>
            </a:r>
          </a:p>
          <a:p>
            <a:pPr marL="742950" indent="-742950">
              <a:spcAft>
                <a:spcPts val="1200"/>
              </a:spcAft>
              <a:buFont typeface="Arial" panose="020B0604020202020204" pitchFamily="34" charset="0"/>
              <a:buChar char="•"/>
              <a:defRPr/>
            </a:pPr>
            <a:r>
              <a:rPr lang="en-US" sz="2400" b="1" dirty="0">
                <a:solidFill>
                  <a:srgbClr val="002060"/>
                </a:solidFill>
              </a:rPr>
              <a:t>1 USB stick- format new – used for copying old graphic files for backup.</a:t>
            </a:r>
          </a:p>
          <a:p>
            <a:pPr marL="742950" indent="-742950">
              <a:spcAft>
                <a:spcPts val="1200"/>
              </a:spcAft>
              <a:buFont typeface="Arial" panose="020B0604020202020204" pitchFamily="34" charset="0"/>
              <a:buChar char="•"/>
              <a:defRPr/>
            </a:pPr>
            <a:r>
              <a:rPr lang="en-US" sz="2400" b="1" dirty="0">
                <a:solidFill>
                  <a:srgbClr val="002060"/>
                </a:solidFill>
              </a:rPr>
              <a:t>1 USB stick- format new – used to copy new graphic files from your computer.</a:t>
            </a:r>
          </a:p>
          <a:p>
            <a:pPr algn="ctr">
              <a:defRPr/>
            </a:pPr>
            <a:endParaRPr lang="en-US" sz="4000" b="1" dirty="0">
              <a:solidFill>
                <a:srgbClr val="0070C0"/>
              </a:solidFill>
              <a:effectLst>
                <a:outerShdw blurRad="38100" dist="38100" dir="2700000" algn="tl">
                  <a:srgbClr val="000000">
                    <a:alpha val="43137"/>
                  </a:srgbClr>
                </a:outerShdw>
              </a:effectLst>
            </a:endParaRPr>
          </a:p>
          <a:p>
            <a:pPr algn="ctr">
              <a:defRPr/>
            </a:pPr>
            <a:endParaRPr lang="en-US" sz="4000" b="1" dirty="0">
              <a:solidFill>
                <a:srgbClr val="0070C0"/>
              </a:solidFill>
              <a:effectLst>
                <a:outerShdw blurRad="38100" dist="38100" dir="2700000" algn="tl">
                  <a:srgbClr val="000000">
                    <a:alpha val="43137"/>
                  </a:srgbClr>
                </a:outerShdw>
              </a:effectLst>
            </a:endParaRPr>
          </a:p>
          <a:p>
            <a:pPr>
              <a:defRPr/>
            </a:pPr>
            <a:endParaRPr lang="en-US" dirty="0"/>
          </a:p>
        </p:txBody>
      </p:sp>
      <p:pic>
        <p:nvPicPr>
          <p:cNvPr id="8" name="Picture 5">
            <a:extLst>
              <a:ext uri="{FF2B5EF4-FFF2-40B4-BE49-F238E27FC236}">
                <a16:creationId xmlns:a16="http://schemas.microsoft.com/office/drawing/2014/main" id="{00D56A3B-02A0-49A5-8634-56B53511D6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1438" y="892097"/>
            <a:ext cx="3512634" cy="232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4257" y="1382286"/>
            <a:ext cx="7832725" cy="5447645"/>
          </a:xfrm>
          <a:prstGeom prst="rect">
            <a:avLst/>
          </a:prstGeom>
        </p:spPr>
        <p:txBody>
          <a:bodyPr>
            <a:spAutoFit/>
          </a:bodyPr>
          <a:lstStyle/>
          <a:p>
            <a:pPr marL="285750" indent="-285750">
              <a:spcAft>
                <a:spcPts val="1200"/>
              </a:spcAft>
              <a:buFont typeface="Arial" panose="020B0604020202020204" pitchFamily="34" charset="0"/>
              <a:buChar char="•"/>
              <a:defRPr/>
            </a:pPr>
            <a:r>
              <a:rPr lang="en-US" b="1" dirty="0">
                <a:solidFill>
                  <a:srgbClr val="FF0000"/>
                </a:solidFill>
              </a:rPr>
              <a:t>Linux Software - Start by Unlocking the Touchscreen</a:t>
            </a:r>
          </a:p>
          <a:p>
            <a:pPr marL="285750" indent="-285750">
              <a:spcAft>
                <a:spcPts val="1200"/>
              </a:spcAft>
              <a:buFont typeface="Arial" panose="020B0604020202020204" pitchFamily="34" charset="0"/>
              <a:buChar char="•"/>
              <a:defRPr/>
            </a:pPr>
            <a:endParaRPr lang="en-US" b="1" dirty="0">
              <a:solidFill>
                <a:srgbClr val="FF0000"/>
              </a:solidFill>
            </a:endParaRPr>
          </a:p>
          <a:p>
            <a:pPr marL="571500" lvl="1" indent="-280988">
              <a:spcAft>
                <a:spcPts val="2400"/>
              </a:spcAft>
              <a:buFont typeface="+mj-lt"/>
              <a:buAutoNum type="arabicPeriod"/>
              <a:defRPr/>
            </a:pPr>
            <a:r>
              <a:rPr lang="en-US" b="1" dirty="0"/>
              <a:t>Click on the MCS TOOLS folder on the desktop.</a:t>
            </a:r>
          </a:p>
          <a:p>
            <a:pPr marL="571500" lvl="1" indent="-280988">
              <a:spcAft>
                <a:spcPts val="2400"/>
              </a:spcAft>
              <a:buFont typeface="+mj-lt"/>
              <a:buAutoNum type="arabicPeriod"/>
              <a:defRPr/>
            </a:pPr>
            <a:r>
              <a:rPr lang="en-US" b="1" dirty="0"/>
              <a:t>Memory Lock sub folder will appear when the file is opened.</a:t>
            </a:r>
          </a:p>
          <a:p>
            <a:pPr marL="571500" lvl="1" indent="-280988">
              <a:spcAft>
                <a:spcPts val="2400"/>
              </a:spcAft>
              <a:buFont typeface="+mj-lt"/>
              <a:buAutoNum type="arabicPeriod"/>
              <a:defRPr/>
            </a:pPr>
            <a:r>
              <a:rPr lang="en-US" b="1" dirty="0"/>
              <a:t>Double click on the Memory Lock folder</a:t>
            </a:r>
          </a:p>
          <a:p>
            <a:pPr marL="571500" lvl="1" indent="-280988">
              <a:spcAft>
                <a:spcPts val="2400"/>
              </a:spcAft>
              <a:buFont typeface="+mj-lt"/>
              <a:buAutoNum type="arabicPeriod"/>
              <a:defRPr/>
            </a:pPr>
            <a:r>
              <a:rPr lang="en-US" b="1" dirty="0"/>
              <a:t>Double click on the Unlock Memory icon</a:t>
            </a:r>
            <a:endParaRPr lang="en-US" dirty="0"/>
          </a:p>
          <a:p>
            <a:pPr marL="571500" lvl="1" indent="-280988">
              <a:spcAft>
                <a:spcPts val="2400"/>
              </a:spcAft>
              <a:buFont typeface="+mj-lt"/>
              <a:buAutoNum type="arabicPeriod"/>
              <a:defRPr/>
            </a:pPr>
            <a:r>
              <a:rPr lang="en-US" b="1" dirty="0"/>
              <a:t>Next screen, click on Execute</a:t>
            </a:r>
          </a:p>
          <a:p>
            <a:pPr marL="571500" lvl="1" indent="-280988">
              <a:spcAft>
                <a:spcPts val="2400"/>
              </a:spcAft>
              <a:buFont typeface="+mj-lt"/>
              <a:buAutoNum type="arabicPeriod"/>
              <a:defRPr/>
            </a:pPr>
            <a:r>
              <a:rPr lang="en-US" b="1" dirty="0"/>
              <a:t>Touchscreen will perform a restart</a:t>
            </a:r>
          </a:p>
          <a:p>
            <a:pPr lvl="1">
              <a:spcAft>
                <a:spcPts val="600"/>
              </a:spcAft>
              <a:defRPr/>
            </a:pPr>
            <a:endParaRPr lang="en-US" b="1" dirty="0"/>
          </a:p>
          <a:p>
            <a:pPr>
              <a:spcAft>
                <a:spcPts val="600"/>
              </a:spcAft>
              <a:defRPr/>
            </a:pPr>
            <a:endParaRPr lang="en-US" b="1" dirty="0"/>
          </a:p>
          <a:p>
            <a:pPr marL="800100" lvl="1" indent="-342900">
              <a:spcAft>
                <a:spcPts val="1200"/>
              </a:spcAft>
              <a:buFont typeface="+mj-lt"/>
              <a:buAutoNum type="arabicPeriod"/>
              <a:defRPr/>
            </a:pPr>
            <a:endParaRPr lang="en-US" b="1" dirty="0"/>
          </a:p>
        </p:txBody>
      </p:sp>
      <p:sp>
        <p:nvSpPr>
          <p:cNvPr id="3" name="Rectangle 2"/>
          <p:cNvSpPr/>
          <p:nvPr/>
        </p:nvSpPr>
        <p:spPr>
          <a:xfrm>
            <a:off x="346075" y="308920"/>
            <a:ext cx="8451850" cy="708025"/>
          </a:xfrm>
          <a:prstGeom prst="rect">
            <a:avLst/>
          </a:prstGeom>
        </p:spPr>
        <p:txBody>
          <a:bodyPr>
            <a:spAutoFit/>
          </a:bodyPr>
          <a:lstStyle/>
          <a:p>
            <a:pPr algn="ctr">
              <a:defRPr/>
            </a:pPr>
            <a:r>
              <a:rPr lang="en-US" sz="4000" b="1" dirty="0">
                <a:solidFill>
                  <a:srgbClr val="0070C0"/>
                </a:solidFill>
                <a:effectLst>
                  <a:outerShdw blurRad="38100" dist="38100" dir="2700000" algn="tl">
                    <a:srgbClr val="000000">
                      <a:alpha val="43137"/>
                    </a:srgbClr>
                  </a:outerShdw>
                </a:effectLst>
              </a:rPr>
              <a:t>Unlock Touchscreen</a:t>
            </a:r>
          </a:p>
        </p:txBody>
      </p:sp>
      <p:grpSp>
        <p:nvGrpSpPr>
          <p:cNvPr id="7" name="Group 6">
            <a:extLst>
              <a:ext uri="{FF2B5EF4-FFF2-40B4-BE49-F238E27FC236}">
                <a16:creationId xmlns:a16="http://schemas.microsoft.com/office/drawing/2014/main" id="{3D42B530-64E4-4102-A8F8-D6A2CE72D92D}"/>
              </a:ext>
            </a:extLst>
          </p:cNvPr>
          <p:cNvGrpSpPr/>
          <p:nvPr/>
        </p:nvGrpSpPr>
        <p:grpSpPr>
          <a:xfrm>
            <a:off x="5594638" y="3240959"/>
            <a:ext cx="3203287" cy="1496291"/>
            <a:chOff x="5655597" y="2820993"/>
            <a:chExt cx="3203287" cy="1496291"/>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727" t="6725" r="54092" b="67092"/>
            <a:stretch/>
          </p:blipFill>
          <p:spPr>
            <a:xfrm>
              <a:off x="5655597" y="2820993"/>
              <a:ext cx="3034146" cy="1496291"/>
            </a:xfrm>
            <a:prstGeom prst="rect">
              <a:avLst/>
            </a:prstGeom>
          </p:spPr>
        </p:pic>
        <p:sp>
          <p:nvSpPr>
            <p:cNvPr id="4" name="Rectangle 3">
              <a:extLst>
                <a:ext uri="{FF2B5EF4-FFF2-40B4-BE49-F238E27FC236}">
                  <a16:creationId xmlns:a16="http://schemas.microsoft.com/office/drawing/2014/main" id="{9573ABC6-F52E-49DC-95F3-9F415EA1DDA6}"/>
                </a:ext>
              </a:extLst>
            </p:cNvPr>
            <p:cNvSpPr/>
            <p:nvPr/>
          </p:nvSpPr>
          <p:spPr>
            <a:xfrm>
              <a:off x="6601749" y="3080766"/>
              <a:ext cx="1016000" cy="1236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386838" y="2956075"/>
              <a:ext cx="1472046" cy="13612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424" y="200025"/>
            <a:ext cx="8791575" cy="6222216"/>
          </a:xfrm>
          <a:prstGeom prst="rect">
            <a:avLst/>
          </a:prstGeom>
          <a:noFill/>
        </p:spPr>
        <p:txBody>
          <a:bodyPr wrap="square">
            <a:spAutoFit/>
          </a:bodyPr>
          <a:lstStyle/>
          <a:p>
            <a:pPr algn="ctr">
              <a:spcAft>
                <a:spcPts val="1800"/>
              </a:spcAft>
              <a:defRPr/>
            </a:pPr>
            <a:r>
              <a:rPr lang="en-US" sz="4000" b="1" dirty="0">
                <a:solidFill>
                  <a:srgbClr val="0070C0"/>
                </a:solidFill>
                <a:effectLst>
                  <a:outerShdw blurRad="38100" dist="38100" dir="2700000" algn="tl">
                    <a:srgbClr val="000000">
                      <a:alpha val="43137"/>
                    </a:srgbClr>
                  </a:outerShdw>
                </a:effectLst>
              </a:rPr>
              <a:t>Locate Graphic Files</a:t>
            </a:r>
          </a:p>
          <a:p>
            <a:pPr lvl="1">
              <a:spcAft>
                <a:spcPts val="0"/>
              </a:spcAft>
              <a:defRPr/>
            </a:pPr>
            <a:r>
              <a:rPr lang="en-US" dirty="0"/>
              <a:t>Installed on the Touchscreen Flash memory located in the Graphic subfolder.</a:t>
            </a:r>
          </a:p>
          <a:p>
            <a:pPr lvl="1">
              <a:spcAft>
                <a:spcPts val="600"/>
              </a:spcAft>
              <a:defRPr/>
            </a:pPr>
            <a:endParaRPr lang="en-US" dirty="0"/>
          </a:p>
          <a:p>
            <a:pPr>
              <a:spcAft>
                <a:spcPts val="1200"/>
              </a:spcAft>
              <a:defRPr/>
            </a:pPr>
            <a:r>
              <a:rPr lang="en-US" dirty="0"/>
              <a:t>1. Navigate to the </a:t>
            </a:r>
            <a:r>
              <a:rPr lang="en-US" b="1" dirty="0"/>
              <a:t>‘Desktop’ on your touchscreen</a:t>
            </a:r>
            <a:r>
              <a:rPr lang="en-US" dirty="0"/>
              <a:t>.</a:t>
            </a:r>
          </a:p>
          <a:p>
            <a:pPr>
              <a:lnSpc>
                <a:spcPts val="1800"/>
              </a:lnSpc>
              <a:spcAft>
                <a:spcPts val="600"/>
              </a:spcAft>
              <a:defRPr/>
            </a:pPr>
            <a:r>
              <a:rPr lang="en-US" dirty="0"/>
              <a:t>2. Click on </a:t>
            </a:r>
            <a:r>
              <a:rPr lang="en-US" b="1" dirty="0"/>
              <a:t>‘MCS TOOLS’ </a:t>
            </a:r>
            <a:r>
              <a:rPr lang="en-US" dirty="0"/>
              <a:t>to view the tools folder and sub folders.</a:t>
            </a:r>
          </a:p>
          <a:p>
            <a:pPr lvl="2" indent="-166688">
              <a:lnSpc>
                <a:spcPts val="1800"/>
              </a:lnSpc>
              <a:spcBef>
                <a:spcPts val="200"/>
              </a:spcBef>
              <a:spcAft>
                <a:spcPts val="600"/>
              </a:spcAft>
              <a:defRPr/>
            </a:pPr>
            <a:r>
              <a:rPr lang="en-US" dirty="0"/>
              <a:t>a. Bookmarks will appear on the left of your screen.</a:t>
            </a:r>
          </a:p>
          <a:p>
            <a:pPr lvl="2" indent="-166688">
              <a:lnSpc>
                <a:spcPts val="1800"/>
              </a:lnSpc>
              <a:spcBef>
                <a:spcPts val="200"/>
              </a:spcBef>
              <a:spcAft>
                <a:spcPts val="600"/>
              </a:spcAft>
              <a:defRPr/>
            </a:pPr>
            <a:r>
              <a:rPr lang="en-US" dirty="0"/>
              <a:t>b. Click on the ‘</a:t>
            </a:r>
            <a:r>
              <a:rPr lang="en-US" b="1" dirty="0"/>
              <a:t>GRAPHICS’ </a:t>
            </a:r>
            <a:r>
              <a:rPr lang="en-US" dirty="0"/>
              <a:t>folder.</a:t>
            </a:r>
          </a:p>
          <a:p>
            <a:pPr lvl="2" indent="-166688">
              <a:lnSpc>
                <a:spcPts val="1800"/>
              </a:lnSpc>
              <a:spcBef>
                <a:spcPts val="200"/>
              </a:spcBef>
              <a:spcAft>
                <a:spcPts val="600"/>
              </a:spcAft>
              <a:defRPr/>
            </a:pPr>
            <a:endParaRPr lang="en-US" dirty="0"/>
          </a:p>
          <a:p>
            <a:pPr lvl="2" indent="-166688">
              <a:lnSpc>
                <a:spcPts val="1800"/>
              </a:lnSpc>
              <a:spcBef>
                <a:spcPts val="200"/>
              </a:spcBef>
              <a:spcAft>
                <a:spcPts val="600"/>
              </a:spcAft>
              <a:defRPr/>
            </a:pPr>
            <a:endParaRPr lang="en-US" dirty="0"/>
          </a:p>
          <a:p>
            <a:pPr lvl="2" indent="-166688">
              <a:lnSpc>
                <a:spcPts val="1800"/>
              </a:lnSpc>
              <a:spcBef>
                <a:spcPts val="200"/>
              </a:spcBef>
              <a:spcAft>
                <a:spcPts val="600"/>
              </a:spcAft>
              <a:defRPr/>
            </a:pPr>
            <a:endParaRPr lang="en-US" dirty="0"/>
          </a:p>
          <a:p>
            <a:pPr lvl="2" indent="-166688">
              <a:lnSpc>
                <a:spcPts val="1800"/>
              </a:lnSpc>
              <a:spcBef>
                <a:spcPts val="200"/>
              </a:spcBef>
              <a:spcAft>
                <a:spcPts val="600"/>
              </a:spcAft>
              <a:defRPr/>
            </a:pPr>
            <a:endParaRPr lang="en-US" dirty="0"/>
          </a:p>
          <a:p>
            <a:pPr lvl="2" indent="-166688">
              <a:lnSpc>
                <a:spcPts val="1800"/>
              </a:lnSpc>
              <a:spcBef>
                <a:spcPts val="200"/>
              </a:spcBef>
              <a:spcAft>
                <a:spcPts val="600"/>
              </a:spcAft>
              <a:defRPr/>
            </a:pPr>
            <a:endParaRPr lang="en-US" dirty="0"/>
          </a:p>
          <a:p>
            <a:pPr lvl="2" indent="-166688">
              <a:lnSpc>
                <a:spcPts val="1800"/>
              </a:lnSpc>
              <a:spcBef>
                <a:spcPts val="200"/>
              </a:spcBef>
              <a:spcAft>
                <a:spcPts val="600"/>
              </a:spcAft>
              <a:defRPr/>
            </a:pPr>
            <a:endParaRPr lang="en-US" dirty="0"/>
          </a:p>
          <a:p>
            <a:pPr lvl="2" indent="-166688">
              <a:spcBef>
                <a:spcPts val="200"/>
              </a:spcBef>
              <a:spcAft>
                <a:spcPts val="600"/>
              </a:spcAft>
              <a:defRPr/>
            </a:pPr>
            <a:r>
              <a:rPr lang="en-US" dirty="0"/>
              <a:t>c. Locate your Graphics folder (this example shows ‘CHL1’ which contains the files needed for the graphics on your touchscreen, </a:t>
            </a:r>
          </a:p>
          <a:p>
            <a:pPr marL="969963" lvl="3">
              <a:lnSpc>
                <a:spcPts val="1800"/>
              </a:lnSpc>
              <a:spcBef>
                <a:spcPts val="200"/>
              </a:spcBef>
              <a:spcAft>
                <a:spcPts val="600"/>
              </a:spcAft>
              <a:defRPr/>
            </a:pPr>
            <a:r>
              <a:rPr lang="en-US" b="1" dirty="0"/>
              <a:t>(Your file will have a different name (Trane, Carrier, etc.)</a:t>
            </a:r>
          </a:p>
          <a:p>
            <a:pPr marL="969963" lvl="3">
              <a:lnSpc>
                <a:spcPts val="1800"/>
              </a:lnSpc>
              <a:spcBef>
                <a:spcPts val="200"/>
              </a:spcBef>
              <a:spcAft>
                <a:spcPts val="600"/>
              </a:spcAft>
              <a:defRPr/>
            </a:pPr>
            <a:endParaRPr lang="en-US" b="1" dirty="0"/>
          </a:p>
        </p:txBody>
      </p:sp>
      <p:grpSp>
        <p:nvGrpSpPr>
          <p:cNvPr id="14" name="Group 13">
            <a:extLst>
              <a:ext uri="{FF2B5EF4-FFF2-40B4-BE49-F238E27FC236}">
                <a16:creationId xmlns:a16="http://schemas.microsoft.com/office/drawing/2014/main" id="{0C015F49-6C07-47BF-86D2-9E16D35388C2}"/>
              </a:ext>
            </a:extLst>
          </p:cNvPr>
          <p:cNvGrpSpPr/>
          <p:nvPr/>
        </p:nvGrpSpPr>
        <p:grpSpPr>
          <a:xfrm>
            <a:off x="1438275" y="3086097"/>
            <a:ext cx="5267747" cy="1878429"/>
            <a:chOff x="1219200" y="3124197"/>
            <a:chExt cx="5267747" cy="1878429"/>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39292" b="65363"/>
            <a:stretch/>
          </p:blipFill>
          <p:spPr>
            <a:xfrm>
              <a:off x="1219200" y="3124197"/>
              <a:ext cx="5267747" cy="1878429"/>
            </a:xfrm>
            <a:prstGeom prst="rect">
              <a:avLst/>
            </a:prstGeom>
          </p:spPr>
        </p:pic>
        <p:sp>
          <p:nvSpPr>
            <p:cNvPr id="12" name="Oval 11">
              <a:extLst>
                <a:ext uri="{FF2B5EF4-FFF2-40B4-BE49-F238E27FC236}">
                  <a16:creationId xmlns:a16="http://schemas.microsoft.com/office/drawing/2014/main" id="{46965101-FE2F-42D3-B09D-76F2BBFB1A23}"/>
                </a:ext>
              </a:extLst>
            </p:cNvPr>
            <p:cNvSpPr/>
            <p:nvPr/>
          </p:nvSpPr>
          <p:spPr>
            <a:xfrm>
              <a:off x="3586037" y="3939676"/>
              <a:ext cx="853961" cy="9371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2" presetClass="entr" presetSubtype="6" fill="hold"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anim calcmode="lin" valueType="num">
                                      <p:cBhvr additive="base">
                                        <p:cTn id="31" dur="500" fill="hold"/>
                                        <p:tgtEl>
                                          <p:spTgt spid="2">
                                            <p:txEl>
                                              <p:pRg st="13" end="1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
                                            <p:txEl>
                                              <p:pRg st="13" end="13"/>
                                            </p:txEl>
                                          </p:spTgt>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anim calcmode="lin" valueType="num">
                                      <p:cBhvr additive="base">
                                        <p:cTn id="35" dur="500" fill="hold"/>
                                        <p:tgtEl>
                                          <p:spTgt spid="2">
                                            <p:txEl>
                                              <p:pRg st="14" end="1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976" y="187160"/>
            <a:ext cx="7718425" cy="584200"/>
          </a:xfrm>
          <a:prstGeom prst="rect">
            <a:avLst/>
          </a:prstGeom>
          <a:noFill/>
        </p:spPr>
        <p:txBody>
          <a:bodyPr>
            <a:spAutoFit/>
          </a:bodyPr>
          <a:lstStyle/>
          <a:p>
            <a:pPr algn="ctr" fontAlgn="auto">
              <a:spcBef>
                <a:spcPts val="0"/>
              </a:spcBef>
              <a:spcAft>
                <a:spcPts val="0"/>
              </a:spcAft>
              <a:defRPr/>
            </a:pPr>
            <a:r>
              <a:rPr lang="en-US" sz="3200" b="1" dirty="0">
                <a:solidFill>
                  <a:srgbClr val="0070C0"/>
                </a:solidFill>
                <a:effectLst>
                  <a:outerShdw blurRad="38100" dist="38100" dir="2700000" algn="tl">
                    <a:srgbClr val="000000">
                      <a:alpha val="43137"/>
                    </a:srgbClr>
                  </a:outerShdw>
                </a:effectLst>
              </a:rPr>
              <a:t>MCS-CONNECT GRAPHIC FILES</a:t>
            </a:r>
          </a:p>
        </p:txBody>
      </p:sp>
      <p:sp>
        <p:nvSpPr>
          <p:cNvPr id="10" name="Content Placeholder 2"/>
          <p:cNvSpPr txBox="1">
            <a:spLocks/>
          </p:cNvSpPr>
          <p:nvPr/>
        </p:nvSpPr>
        <p:spPr bwMode="auto">
          <a:xfrm>
            <a:off x="457200" y="859533"/>
            <a:ext cx="82296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457200" indent="-457200" eaLnBrk="1" hangingPunct="1">
              <a:spcBef>
                <a:spcPct val="0"/>
              </a:spcBef>
              <a:buClrTx/>
              <a:buFont typeface="+mj-lt"/>
              <a:buAutoNum type="arabicPeriod"/>
            </a:pPr>
            <a:r>
              <a:rPr lang="en-US" altLang="en-US" sz="2000" dirty="0"/>
              <a:t>Click on the Graphics bookmark, ‘chl1’ graphic folder appears, graphics files are stored in this example main folder (CHL1). </a:t>
            </a:r>
          </a:p>
          <a:p>
            <a:pPr marL="0" indent="0" eaLnBrk="1" hangingPunct="1">
              <a:spcBef>
                <a:spcPct val="0"/>
              </a:spcBef>
              <a:spcAft>
                <a:spcPts val="600"/>
              </a:spcAft>
              <a:buNone/>
              <a:tabLst>
                <a:tab pos="457200" algn="l"/>
              </a:tabLst>
            </a:pPr>
            <a:r>
              <a:rPr lang="en-US" altLang="en-US" sz="2000" dirty="0"/>
              <a:t>	</a:t>
            </a:r>
          </a:p>
        </p:txBody>
      </p:sp>
      <p:grpSp>
        <p:nvGrpSpPr>
          <p:cNvPr id="18" name="Group 17">
            <a:extLst>
              <a:ext uri="{FF2B5EF4-FFF2-40B4-BE49-F238E27FC236}">
                <a16:creationId xmlns:a16="http://schemas.microsoft.com/office/drawing/2014/main" id="{B1402FCA-0272-4504-99A3-FBFFB19ACED0}"/>
              </a:ext>
            </a:extLst>
          </p:cNvPr>
          <p:cNvGrpSpPr/>
          <p:nvPr/>
        </p:nvGrpSpPr>
        <p:grpSpPr>
          <a:xfrm>
            <a:off x="1045262" y="1592375"/>
            <a:ext cx="5637940" cy="1933459"/>
            <a:chOff x="1045262" y="1592375"/>
            <a:chExt cx="5637940" cy="1933459"/>
          </a:xfrm>
        </p:grpSpPr>
        <p:pic>
          <p:nvPicPr>
            <p:cNvPr id="55300" name="Picture 4"/>
            <p:cNvPicPr>
              <a:picLocks noChangeAspect="1"/>
            </p:cNvPicPr>
            <p:nvPr/>
          </p:nvPicPr>
          <p:blipFill rotWithShape="1">
            <a:blip r:embed="rId2">
              <a:extLst>
                <a:ext uri="{28A0092B-C50C-407E-A947-70E740481C1C}">
                  <a14:useLocalDpi xmlns:a14="http://schemas.microsoft.com/office/drawing/2010/main" val="0"/>
                </a:ext>
              </a:extLst>
            </a:blip>
            <a:srcRect r="17203"/>
            <a:stretch/>
          </p:blipFill>
          <p:spPr bwMode="auto">
            <a:xfrm>
              <a:off x="1045262" y="1592375"/>
              <a:ext cx="5637940" cy="193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53B78975-B709-4C50-A047-FC5630F4CEF5}"/>
                </a:ext>
              </a:extLst>
            </p:cNvPr>
            <p:cNvSpPr/>
            <p:nvPr/>
          </p:nvSpPr>
          <p:spPr>
            <a:xfrm>
              <a:off x="2343150" y="2077177"/>
              <a:ext cx="749127" cy="1009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089A2B03-0014-4035-BA61-37FEE2E45CEA}"/>
              </a:ext>
            </a:extLst>
          </p:cNvPr>
          <p:cNvGrpSpPr/>
          <p:nvPr/>
        </p:nvGrpSpPr>
        <p:grpSpPr>
          <a:xfrm>
            <a:off x="578927" y="3889436"/>
            <a:ext cx="8355522" cy="1468843"/>
            <a:chOff x="578927" y="3889436"/>
            <a:chExt cx="8355522" cy="1468843"/>
          </a:xfrm>
        </p:grpSpPr>
        <p:sp>
          <p:nvSpPr>
            <p:cNvPr id="24" name="TextBox 23">
              <a:extLst>
                <a:ext uri="{FF2B5EF4-FFF2-40B4-BE49-F238E27FC236}">
                  <a16:creationId xmlns:a16="http://schemas.microsoft.com/office/drawing/2014/main" id="{710B4590-AE17-4001-8CBE-B0DDEB51B99C}"/>
                </a:ext>
              </a:extLst>
            </p:cNvPr>
            <p:cNvSpPr txBox="1"/>
            <p:nvPr/>
          </p:nvSpPr>
          <p:spPr>
            <a:xfrm>
              <a:off x="600074" y="4686300"/>
              <a:ext cx="8334375" cy="671979"/>
            </a:xfrm>
            <a:prstGeom prst="rect">
              <a:avLst/>
            </a:prstGeom>
            <a:solidFill>
              <a:schemeClr val="bg1"/>
            </a:solidFill>
            <a:ln w="6350">
              <a:solidFill>
                <a:schemeClr val="tx1"/>
              </a:solidFill>
            </a:ln>
          </p:spPr>
          <p:txBody>
            <a:bodyPr wrap="square">
              <a:spAutoFit/>
            </a:bodyPr>
            <a:lstStyle/>
            <a:p>
              <a:pPr marL="0" lvl="2">
                <a:spcBef>
                  <a:spcPts val="200"/>
                </a:spcBef>
                <a:spcAft>
                  <a:spcPts val="0"/>
                </a:spcAft>
                <a:defRPr/>
              </a:pPr>
              <a:r>
                <a:rPr lang="en-US" sz="1800" b="1" dirty="0">
                  <a:solidFill>
                    <a:srgbClr val="FF0000"/>
                  </a:solidFill>
                </a:rPr>
                <a:t>If you are updating or changing your Touchscreen Graphics – </a:t>
              </a:r>
            </a:p>
            <a:p>
              <a:pPr marL="0" lvl="2">
                <a:spcBef>
                  <a:spcPts val="200"/>
                </a:spcBef>
                <a:spcAft>
                  <a:spcPts val="0"/>
                </a:spcAft>
                <a:defRPr/>
              </a:pPr>
              <a:r>
                <a:rPr lang="en-US" sz="1800" b="1" dirty="0">
                  <a:solidFill>
                    <a:srgbClr val="FF0000"/>
                  </a:solidFill>
                </a:rPr>
                <a:t>Copy </a:t>
              </a:r>
              <a:r>
                <a:rPr lang="en-US" b="1" dirty="0">
                  <a:solidFill>
                    <a:srgbClr val="FF0000"/>
                  </a:solidFill>
                </a:rPr>
                <a:t>this </a:t>
              </a:r>
              <a:r>
                <a:rPr lang="en-US" sz="1800" b="1" dirty="0">
                  <a:solidFill>
                    <a:srgbClr val="FF0000"/>
                  </a:solidFill>
                </a:rPr>
                <a:t>entire folder and make a BACKUP OF THIS FILE to a USB DISK.</a:t>
              </a:r>
              <a:endParaRPr lang="en-US" dirty="0"/>
            </a:p>
          </p:txBody>
        </p:sp>
        <p:pic>
          <p:nvPicPr>
            <p:cNvPr id="25" name="Picture 24" descr="Logo, icon&#10;&#10;Description automatically generated">
              <a:extLst>
                <a:ext uri="{FF2B5EF4-FFF2-40B4-BE49-F238E27FC236}">
                  <a16:creationId xmlns:a16="http://schemas.microsoft.com/office/drawing/2014/main" id="{52FA0C40-EA0E-418A-BB07-8A62B7746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927" y="3889436"/>
              <a:ext cx="651897" cy="727329"/>
            </a:xfrm>
            <a:prstGeom prst="rect">
              <a:avLst/>
            </a:prstGeom>
          </p:spPr>
        </p:pic>
      </p:grpSp>
      <p:grpSp>
        <p:nvGrpSpPr>
          <p:cNvPr id="27" name="Group 26">
            <a:extLst>
              <a:ext uri="{FF2B5EF4-FFF2-40B4-BE49-F238E27FC236}">
                <a16:creationId xmlns:a16="http://schemas.microsoft.com/office/drawing/2014/main" id="{36EC2972-2711-4760-816D-E67EF398253F}"/>
              </a:ext>
            </a:extLst>
          </p:cNvPr>
          <p:cNvGrpSpPr/>
          <p:nvPr/>
        </p:nvGrpSpPr>
        <p:grpSpPr>
          <a:xfrm>
            <a:off x="2864066" y="2888969"/>
            <a:ext cx="4943216" cy="1392807"/>
            <a:chOff x="2864066" y="2888969"/>
            <a:chExt cx="4943216" cy="1392807"/>
          </a:xfrm>
        </p:grpSpPr>
        <p:cxnSp>
          <p:nvCxnSpPr>
            <p:cNvPr id="15" name="Straight Arrow Connector 14">
              <a:extLst>
                <a:ext uri="{FF2B5EF4-FFF2-40B4-BE49-F238E27FC236}">
                  <a16:creationId xmlns:a16="http://schemas.microsoft.com/office/drawing/2014/main" id="{BBF960D7-DED6-43AC-9CCC-395CAE19298B}"/>
                </a:ext>
              </a:extLst>
            </p:cNvPr>
            <p:cNvCxnSpPr>
              <a:cxnSpLocks/>
              <a:endCxn id="7" idx="1"/>
            </p:cNvCxnSpPr>
            <p:nvPr/>
          </p:nvCxnSpPr>
          <p:spPr>
            <a:xfrm>
              <a:off x="2864066" y="2888969"/>
              <a:ext cx="1342766" cy="76892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 application&#10;&#10;Description automatically generated">
              <a:extLst>
                <a:ext uri="{FF2B5EF4-FFF2-40B4-BE49-F238E27FC236}">
                  <a16:creationId xmlns:a16="http://schemas.microsoft.com/office/drawing/2014/main" id="{B0D77D3B-1BCE-4FFB-81C9-A35475D68E8F}"/>
                </a:ext>
              </a:extLst>
            </p:cNvPr>
            <p:cNvPicPr>
              <a:picLocks noChangeAspect="1"/>
            </p:cNvPicPr>
            <p:nvPr/>
          </p:nvPicPr>
          <p:blipFill rotWithShape="1">
            <a:blip r:embed="rId4">
              <a:extLst>
                <a:ext uri="{28A0092B-C50C-407E-A947-70E740481C1C}">
                  <a14:useLocalDpi xmlns:a14="http://schemas.microsoft.com/office/drawing/2010/main" val="0"/>
                </a:ext>
              </a:extLst>
            </a:blip>
            <a:srcRect l="2749" t="7770" r="37719" b="10854"/>
            <a:stretch/>
          </p:blipFill>
          <p:spPr>
            <a:xfrm>
              <a:off x="4206832" y="3034001"/>
              <a:ext cx="3600450" cy="1247775"/>
            </a:xfrm>
            <a:prstGeom prst="rect">
              <a:avLst/>
            </a:prstGeom>
            <a:ln>
              <a:solidFill>
                <a:schemeClr val="accent1"/>
              </a:solidFill>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2550"/>
            <a:ext cx="8451850" cy="708025"/>
          </a:xfrm>
          <a:prstGeom prst="rect">
            <a:avLst/>
          </a:prstGeom>
        </p:spPr>
        <p:txBody>
          <a:bodyPr>
            <a:spAutoFit/>
          </a:bodyPr>
          <a:lstStyle/>
          <a:p>
            <a:pPr algn="ctr">
              <a:defRPr/>
            </a:pPr>
            <a:r>
              <a:rPr lang="en-US" sz="4000" b="1" dirty="0">
                <a:solidFill>
                  <a:srgbClr val="0070C0"/>
                </a:solidFill>
                <a:effectLst>
                  <a:outerShdw blurRad="38100" dist="38100" dir="2700000" algn="tl">
                    <a:srgbClr val="000000">
                      <a:alpha val="43137"/>
                    </a:srgbClr>
                  </a:outerShdw>
                </a:effectLst>
              </a:rPr>
              <a:t>Replacing Graphic Files</a:t>
            </a:r>
          </a:p>
        </p:txBody>
      </p:sp>
      <p:sp>
        <p:nvSpPr>
          <p:cNvPr id="3" name="Rectangle 2"/>
          <p:cNvSpPr/>
          <p:nvPr/>
        </p:nvSpPr>
        <p:spPr>
          <a:xfrm>
            <a:off x="142875" y="1000125"/>
            <a:ext cx="9144000" cy="3185487"/>
          </a:xfrm>
          <a:prstGeom prst="rect">
            <a:avLst/>
          </a:prstGeom>
        </p:spPr>
        <p:txBody>
          <a:bodyPr wrap="square">
            <a:spAutoFit/>
          </a:bodyPr>
          <a:lstStyle/>
          <a:p>
            <a:pPr>
              <a:spcAft>
                <a:spcPts val="1800"/>
              </a:spcAft>
              <a:defRPr/>
            </a:pPr>
            <a:r>
              <a:rPr lang="en-US" b="1" dirty="0"/>
              <a:t>Step 1 – Download the emailed file from OEM or MCS to your computer desktop.</a:t>
            </a:r>
          </a:p>
          <a:p>
            <a:pPr>
              <a:spcAft>
                <a:spcPts val="1800"/>
              </a:spcAft>
              <a:defRPr/>
            </a:pPr>
            <a:r>
              <a:rPr lang="en-US" b="1" dirty="0"/>
              <a:t>	Step 2 – Click on file to unzip </a:t>
            </a:r>
            <a:r>
              <a:rPr lang="en-US" b="1" dirty="0">
                <a:solidFill>
                  <a:srgbClr val="FF0000"/>
                </a:solidFill>
              </a:rPr>
              <a:t>(DO NOT COPY UNZIPPED FILE).</a:t>
            </a:r>
          </a:p>
          <a:p>
            <a:pPr>
              <a:spcAft>
                <a:spcPts val="1800"/>
              </a:spcAft>
              <a:defRPr/>
            </a:pPr>
            <a:r>
              <a:rPr lang="en-US" b="1" dirty="0"/>
              <a:t>	Step 3 – Click on subfolder which contains your graphic file.</a:t>
            </a:r>
          </a:p>
          <a:p>
            <a:pPr>
              <a:spcAft>
                <a:spcPts val="1800"/>
              </a:spcAft>
              <a:defRPr/>
            </a:pPr>
            <a:r>
              <a:rPr lang="en-US" b="1" dirty="0"/>
              <a:t>Step 4 – Copy this folder, ‘CHL1’, new graphic file to a formatted USB Stick.</a:t>
            </a:r>
          </a:p>
          <a:p>
            <a:pPr>
              <a:spcAft>
                <a:spcPts val="1800"/>
              </a:spcAft>
              <a:defRPr/>
            </a:pPr>
            <a:r>
              <a:rPr lang="en-US" b="1" dirty="0"/>
              <a:t>Step 5 – Plug the USB Stick with the new graphics file into the back of the 	touchscreen.</a:t>
            </a:r>
          </a:p>
          <a:p>
            <a:pPr>
              <a:spcAft>
                <a:spcPts val="1200"/>
              </a:spcAft>
              <a:defRPr/>
            </a:pPr>
            <a:endParaRPr lang="en-US" dirty="0"/>
          </a:p>
        </p:txBody>
      </p:sp>
      <p:pic>
        <p:nvPicPr>
          <p:cNvPr id="6" name="Picture 5">
            <a:extLst>
              <a:ext uri="{FF2B5EF4-FFF2-40B4-BE49-F238E27FC236}">
                <a16:creationId xmlns:a16="http://schemas.microsoft.com/office/drawing/2014/main" id="{EAFDBA96-7898-4846-95E8-001EF3F052BE}"/>
              </a:ext>
            </a:extLst>
          </p:cNvPr>
          <p:cNvPicPr>
            <a:picLocks noChangeAspect="1"/>
          </p:cNvPicPr>
          <p:nvPr/>
        </p:nvPicPr>
        <p:blipFill>
          <a:blip r:embed="rId2">
            <a:extLst>
              <a:ext uri="{28A0092B-C50C-407E-A947-70E740481C1C}">
                <a14:useLocalDpi xmlns:a14="http://schemas.microsoft.com/office/drawing/2010/main" val="0"/>
              </a:ext>
            </a:extLst>
          </a:blip>
          <a:srcRect t="25812" b="37094"/>
          <a:stretch>
            <a:fillRect/>
          </a:stretch>
        </p:blipFill>
        <p:spPr bwMode="auto">
          <a:xfrm>
            <a:off x="1795462" y="3867150"/>
            <a:ext cx="52990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ogo, icon&#10;&#10;Description automatically generated">
            <a:extLst>
              <a:ext uri="{FF2B5EF4-FFF2-40B4-BE49-F238E27FC236}">
                <a16:creationId xmlns:a16="http://schemas.microsoft.com/office/drawing/2014/main" id="{294F8F4B-2FC5-4EE9-8469-ADF9FE4809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225" y="1479422"/>
            <a:ext cx="651897" cy="727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961063-C5FA-4018-891A-A2EF7D89562E}"/>
              </a:ext>
            </a:extLst>
          </p:cNvPr>
          <p:cNvSpPr/>
          <p:nvPr/>
        </p:nvSpPr>
        <p:spPr>
          <a:xfrm>
            <a:off x="346075" y="138306"/>
            <a:ext cx="8451850" cy="707886"/>
          </a:xfrm>
          <a:prstGeom prst="rect">
            <a:avLst/>
          </a:prstGeom>
        </p:spPr>
        <p:txBody>
          <a:bodyPr>
            <a:spAutoFit/>
          </a:bodyPr>
          <a:lstStyle/>
          <a:p>
            <a:pPr algn="ctr">
              <a:defRPr/>
            </a:pPr>
            <a:r>
              <a:rPr lang="en-US" sz="4000" b="1" dirty="0">
                <a:solidFill>
                  <a:srgbClr val="0070C0"/>
                </a:solidFill>
                <a:effectLst>
                  <a:outerShdw blurRad="38100" dist="38100" dir="2700000" algn="tl">
                    <a:srgbClr val="000000">
                      <a:alpha val="43137"/>
                    </a:srgbClr>
                  </a:outerShdw>
                </a:effectLst>
              </a:rPr>
              <a:t>Replacing Graphic File </a:t>
            </a:r>
            <a:r>
              <a:rPr lang="en-US" sz="2400" b="1" dirty="0">
                <a:solidFill>
                  <a:srgbClr val="0070C0"/>
                </a:solidFill>
                <a:effectLst>
                  <a:outerShdw blurRad="38100" dist="38100" dir="2700000" algn="tl">
                    <a:srgbClr val="000000">
                      <a:alpha val="43137"/>
                    </a:srgbClr>
                  </a:outerShdw>
                </a:effectLst>
              </a:rPr>
              <a:t>(continued)</a:t>
            </a:r>
          </a:p>
        </p:txBody>
      </p:sp>
      <p:sp>
        <p:nvSpPr>
          <p:cNvPr id="39" name="TextBox 38">
            <a:extLst>
              <a:ext uri="{FF2B5EF4-FFF2-40B4-BE49-F238E27FC236}">
                <a16:creationId xmlns:a16="http://schemas.microsoft.com/office/drawing/2014/main" id="{0DF28998-F22E-4332-BDD0-7E99026B75FC}"/>
              </a:ext>
            </a:extLst>
          </p:cNvPr>
          <p:cNvSpPr txBox="1"/>
          <p:nvPr/>
        </p:nvSpPr>
        <p:spPr>
          <a:xfrm>
            <a:off x="250825" y="1027248"/>
            <a:ext cx="8805863" cy="1785104"/>
          </a:xfrm>
          <a:prstGeom prst="rect">
            <a:avLst/>
          </a:prstGeom>
          <a:noFill/>
        </p:spPr>
        <p:txBody>
          <a:bodyPr wrap="square">
            <a:spAutoFit/>
          </a:bodyPr>
          <a:lstStyle/>
          <a:p>
            <a:pPr>
              <a:spcAft>
                <a:spcPts val="1200"/>
              </a:spcAft>
              <a:defRPr/>
            </a:pPr>
            <a:r>
              <a:rPr lang="en-US" b="1" dirty="0"/>
              <a:t>Step 6 – On Touchscreen, </a:t>
            </a:r>
            <a:r>
              <a:rPr lang="en-US" dirty="0"/>
              <a:t>double click on the</a:t>
            </a:r>
            <a:r>
              <a:rPr lang="en-US" b="1" dirty="0"/>
              <a:t> USB DISK </a:t>
            </a:r>
            <a:r>
              <a:rPr lang="en-US" dirty="0"/>
              <a:t>to open</a:t>
            </a:r>
          </a:p>
          <a:p>
            <a:pPr>
              <a:spcAft>
                <a:spcPts val="1200"/>
              </a:spcAft>
              <a:defRPr/>
            </a:pPr>
            <a:r>
              <a:rPr lang="en-US" b="1" dirty="0"/>
              <a:t>Step 7 – </a:t>
            </a:r>
            <a:r>
              <a:rPr lang="en-US" dirty="0"/>
              <a:t>Click on the new graphic file </a:t>
            </a:r>
            <a:r>
              <a:rPr lang="en-US" b="1" dirty="0"/>
              <a:t>‘cutaway’ </a:t>
            </a:r>
            <a:r>
              <a:rPr lang="en-US" dirty="0"/>
              <a:t>and click on </a:t>
            </a:r>
            <a:r>
              <a:rPr lang="en-US" b="1" dirty="0"/>
              <a:t>copy under edit.</a:t>
            </a:r>
          </a:p>
          <a:p>
            <a:pPr>
              <a:spcAft>
                <a:spcPts val="1200"/>
              </a:spcAft>
              <a:defRPr/>
            </a:pPr>
            <a:r>
              <a:rPr lang="en-US" b="1" dirty="0"/>
              <a:t>Step 8 – On bookmarks, click on graphics, double click on ‘CHL1’ folder and 	</a:t>
            </a:r>
            <a:r>
              <a:rPr lang="en-US" dirty="0"/>
              <a:t>click on </a:t>
            </a:r>
            <a:r>
              <a:rPr lang="en-US" b="1" dirty="0"/>
              <a:t>paste under edit. </a:t>
            </a:r>
            <a:r>
              <a:rPr lang="en-US" dirty="0"/>
              <a:t>Your new graphics will be located in the 	subfolder in ‘CHL1 graphics folder’.</a:t>
            </a:r>
          </a:p>
        </p:txBody>
      </p:sp>
      <p:grpSp>
        <p:nvGrpSpPr>
          <p:cNvPr id="4" name="Group 3">
            <a:extLst>
              <a:ext uri="{FF2B5EF4-FFF2-40B4-BE49-F238E27FC236}">
                <a16:creationId xmlns:a16="http://schemas.microsoft.com/office/drawing/2014/main" id="{E64FF85B-F143-4091-9E51-298CA2FA0AF4}"/>
              </a:ext>
            </a:extLst>
          </p:cNvPr>
          <p:cNvGrpSpPr/>
          <p:nvPr/>
        </p:nvGrpSpPr>
        <p:grpSpPr>
          <a:xfrm>
            <a:off x="1231900" y="2993408"/>
            <a:ext cx="6457053" cy="2971195"/>
            <a:chOff x="546100" y="2993408"/>
            <a:chExt cx="6457053" cy="2971195"/>
          </a:xfrm>
        </p:grpSpPr>
        <p:grpSp>
          <p:nvGrpSpPr>
            <p:cNvPr id="40" name="Group 39">
              <a:extLst>
                <a:ext uri="{FF2B5EF4-FFF2-40B4-BE49-F238E27FC236}">
                  <a16:creationId xmlns:a16="http://schemas.microsoft.com/office/drawing/2014/main" id="{A36522C4-6C79-494D-8430-60B2D051ADAF}"/>
                </a:ext>
              </a:extLst>
            </p:cNvPr>
            <p:cNvGrpSpPr/>
            <p:nvPr/>
          </p:nvGrpSpPr>
          <p:grpSpPr>
            <a:xfrm>
              <a:off x="546100" y="2993408"/>
              <a:ext cx="6457053" cy="2971195"/>
              <a:chOff x="431800" y="2435306"/>
              <a:chExt cx="7377803" cy="3394875"/>
            </a:xfrm>
          </p:grpSpPr>
          <p:sp>
            <p:nvSpPr>
              <p:cNvPr id="27" name="Rectangle 26">
                <a:extLst>
                  <a:ext uri="{FF2B5EF4-FFF2-40B4-BE49-F238E27FC236}">
                    <a16:creationId xmlns:a16="http://schemas.microsoft.com/office/drawing/2014/main" id="{FC69FC9D-0181-42C6-8E64-13A2AB34D5E7}"/>
                  </a:ext>
                </a:extLst>
              </p:cNvPr>
              <p:cNvSpPr/>
              <p:nvPr/>
            </p:nvSpPr>
            <p:spPr>
              <a:xfrm>
                <a:off x="3515303" y="3318649"/>
                <a:ext cx="1744588" cy="720449"/>
              </a:xfrm>
              <a:prstGeom prst="rect">
                <a:avLst/>
              </a:prstGeom>
              <a:solidFill>
                <a:srgbClr val="F8F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4C90DEB6-8FFB-4007-999C-D897B7FB7582}"/>
                  </a:ext>
                </a:extLst>
              </p:cNvPr>
              <p:cNvPicPr>
                <a:picLocks noChangeAspect="1"/>
              </p:cNvPicPr>
              <p:nvPr/>
            </p:nvPicPr>
            <p:blipFill rotWithShape="1">
              <a:blip r:embed="rId3">
                <a:extLst>
                  <a:ext uri="{28A0092B-C50C-407E-A947-70E740481C1C}">
                    <a14:useLocalDpi xmlns:a14="http://schemas.microsoft.com/office/drawing/2010/main" val="0"/>
                  </a:ext>
                </a:extLst>
              </a:blip>
              <a:srcRect l="12420" r="55624" b="59009"/>
              <a:stretch/>
            </p:blipFill>
            <p:spPr>
              <a:xfrm>
                <a:off x="4491644" y="2709071"/>
                <a:ext cx="3317959" cy="2660054"/>
              </a:xfrm>
              <a:prstGeom prst="rect">
                <a:avLst/>
              </a:prstGeom>
            </p:spPr>
          </p:pic>
          <p:grpSp>
            <p:nvGrpSpPr>
              <p:cNvPr id="37" name="Group 36">
                <a:extLst>
                  <a:ext uri="{FF2B5EF4-FFF2-40B4-BE49-F238E27FC236}">
                    <a16:creationId xmlns:a16="http://schemas.microsoft.com/office/drawing/2014/main" id="{7807DAB8-46B2-4AA8-AFC7-D9A35C09E70B}"/>
                  </a:ext>
                </a:extLst>
              </p:cNvPr>
              <p:cNvGrpSpPr/>
              <p:nvPr/>
            </p:nvGrpSpPr>
            <p:grpSpPr>
              <a:xfrm>
                <a:off x="431800" y="2435306"/>
                <a:ext cx="3846199" cy="3394875"/>
                <a:chOff x="431800" y="2435306"/>
                <a:chExt cx="3846199" cy="3394875"/>
              </a:xfrm>
            </p:grpSpPr>
            <p:pic>
              <p:nvPicPr>
                <p:cNvPr id="22" name="Picture 3">
                  <a:extLst>
                    <a:ext uri="{FF2B5EF4-FFF2-40B4-BE49-F238E27FC236}">
                      <a16:creationId xmlns:a16="http://schemas.microsoft.com/office/drawing/2014/main" id="{255460AB-0E21-4F1F-A577-503A9CB92E32}"/>
                    </a:ext>
                  </a:extLst>
                </p:cNvPr>
                <p:cNvPicPr>
                  <a:picLocks noChangeAspect="1"/>
                </p:cNvPicPr>
                <p:nvPr/>
              </p:nvPicPr>
              <p:blipFill rotWithShape="1">
                <a:blip r:embed="rId4">
                  <a:extLst>
                    <a:ext uri="{28A0092B-C50C-407E-A947-70E740481C1C}">
                      <a14:useLocalDpi xmlns:a14="http://schemas.microsoft.com/office/drawing/2010/main" val="0"/>
                    </a:ext>
                  </a:extLst>
                </a:blip>
                <a:srcRect t="428" r="49162" b="40267"/>
                <a:stretch/>
              </p:blipFill>
              <p:spPr bwMode="auto">
                <a:xfrm>
                  <a:off x="431800" y="2435306"/>
                  <a:ext cx="3623223" cy="2660054"/>
                </a:xfrm>
                <a:prstGeom prst="rect">
                  <a:avLst/>
                </a:prstGeom>
                <a:solidFill>
                  <a:srgbClr val="F8FCF8"/>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 name="Picture 22" descr="Graphical user interface, application&#10;&#10;Description automatically generated">
                  <a:extLst>
                    <a:ext uri="{FF2B5EF4-FFF2-40B4-BE49-F238E27FC236}">
                      <a16:creationId xmlns:a16="http://schemas.microsoft.com/office/drawing/2014/main" id="{EE0810A5-001F-416C-B5B3-877333B80E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5252" y="2753440"/>
                  <a:ext cx="3092747" cy="2845952"/>
                </a:xfrm>
                <a:prstGeom prst="rect">
                  <a:avLst/>
                </a:prstGeom>
                <a:solidFill>
                  <a:srgbClr val="F8FCF8"/>
                </a:solidFill>
              </p:spPr>
            </p:pic>
            <p:sp>
              <p:nvSpPr>
                <p:cNvPr id="24" name="Rectangle 23">
                  <a:extLst>
                    <a:ext uri="{FF2B5EF4-FFF2-40B4-BE49-F238E27FC236}">
                      <a16:creationId xmlns:a16="http://schemas.microsoft.com/office/drawing/2014/main" id="{9AA10D81-2B73-44D8-ABEA-C9AD97A0CAC6}"/>
                    </a:ext>
                  </a:extLst>
                </p:cNvPr>
                <p:cNvSpPr/>
                <p:nvPr/>
              </p:nvSpPr>
              <p:spPr>
                <a:xfrm>
                  <a:off x="1207681" y="5366289"/>
                  <a:ext cx="2545187" cy="463892"/>
                </a:xfrm>
                <a:prstGeom prst="rect">
                  <a:avLst/>
                </a:prstGeom>
                <a:solidFill>
                  <a:srgbClr val="F8F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80F4BE7F-580D-44ED-A344-32C16368F7CA}"/>
                    </a:ext>
                  </a:extLst>
                </p:cNvPr>
                <p:cNvCxnSpPr>
                  <a:cxnSpLocks/>
                </p:cNvCxnSpPr>
                <p:nvPr/>
              </p:nvCxnSpPr>
              <p:spPr>
                <a:xfrm flipH="1" flipV="1">
                  <a:off x="2022946" y="3549437"/>
                  <a:ext cx="948758" cy="725504"/>
                </a:xfrm>
                <a:prstGeom prst="straightConnector1">
                  <a:avLst/>
                </a:prstGeom>
                <a:solidFill>
                  <a:srgbClr val="F8FCF8"/>
                </a:solidFill>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7114E099-EC52-4033-AFB9-CB6F097D3AE2}"/>
                    </a:ext>
                  </a:extLst>
                </p:cNvPr>
                <p:cNvPicPr>
                  <a:picLocks noChangeAspect="1"/>
                </p:cNvPicPr>
                <p:nvPr/>
              </p:nvPicPr>
              <p:blipFill rotWithShape="1">
                <a:blip r:embed="rId6">
                  <a:extLst>
                    <a:ext uri="{28A0092B-C50C-407E-A947-70E740481C1C}">
                      <a14:useLocalDpi xmlns:a14="http://schemas.microsoft.com/office/drawing/2010/main" val="0"/>
                    </a:ext>
                  </a:extLst>
                </a:blip>
                <a:srcRect l="36758" t="42757" r="50572" b="47162"/>
                <a:stretch/>
              </p:blipFill>
              <p:spPr bwMode="auto">
                <a:xfrm>
                  <a:off x="2745876" y="3345219"/>
                  <a:ext cx="1088893" cy="11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06FB3489-4B24-437A-9463-23DC417E1628}"/>
                    </a:ext>
                  </a:extLst>
                </p:cNvPr>
                <p:cNvSpPr/>
                <p:nvPr/>
              </p:nvSpPr>
              <p:spPr>
                <a:xfrm>
                  <a:off x="1120602" y="3419475"/>
                  <a:ext cx="1483578" cy="219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5" name="Straight Arrow Connector 44">
              <a:extLst>
                <a:ext uri="{FF2B5EF4-FFF2-40B4-BE49-F238E27FC236}">
                  <a16:creationId xmlns:a16="http://schemas.microsoft.com/office/drawing/2014/main" id="{8A2EAA92-2756-4BFF-9773-EFD824AF99A0}"/>
                </a:ext>
              </a:extLst>
            </p:cNvPr>
            <p:cNvCxnSpPr>
              <a:cxnSpLocks/>
            </p:cNvCxnSpPr>
            <p:nvPr/>
          </p:nvCxnSpPr>
          <p:spPr>
            <a:xfrm>
              <a:off x="3467678" y="4565646"/>
              <a:ext cx="2275897" cy="3781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3B7381-E8D2-4D1B-8F49-A0C5C51C6867}"/>
                </a:ext>
              </a:extLst>
            </p:cNvPr>
            <p:cNvSpPr txBox="1"/>
            <p:nvPr/>
          </p:nvSpPr>
          <p:spPr>
            <a:xfrm>
              <a:off x="2658866" y="4510790"/>
              <a:ext cx="778023" cy="246221"/>
            </a:xfrm>
            <a:prstGeom prst="rect">
              <a:avLst/>
            </a:prstGeom>
            <a:solidFill>
              <a:srgbClr val="F8FBF7"/>
            </a:solidFill>
          </p:spPr>
          <p:txBody>
            <a:bodyPr wrap="square" rtlCol="0">
              <a:spAutoFit/>
            </a:bodyPr>
            <a:lstStyle/>
            <a:p>
              <a:pPr algn="ctr"/>
              <a:r>
                <a:rPr lang="en-US" sz="1000" dirty="0"/>
                <a:t>CHL1</a:t>
              </a:r>
            </a:p>
          </p:txBody>
        </p:sp>
      </p:grpSp>
    </p:spTree>
    <p:extLst>
      <p:ext uri="{BB962C8B-B14F-4D97-AF65-F5344CB8AC3E}">
        <p14:creationId xmlns:p14="http://schemas.microsoft.com/office/powerpoint/2010/main" val="2198466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24677C-5705-4E09-8BCD-A52D2D4BDED5}"/>
              </a:ext>
            </a:extLst>
          </p:cNvPr>
          <p:cNvSpPr txBox="1"/>
          <p:nvPr/>
        </p:nvSpPr>
        <p:spPr>
          <a:xfrm>
            <a:off x="0" y="304800"/>
            <a:ext cx="9144000" cy="1384995"/>
          </a:xfrm>
          <a:prstGeom prst="rect">
            <a:avLst/>
          </a:prstGeom>
          <a:noFill/>
        </p:spPr>
        <p:txBody>
          <a:bodyPr wrap="square" rtlCol="0">
            <a:spAutoFit/>
          </a:bodyPr>
          <a:lstStyle/>
          <a:p>
            <a:pPr algn="ctr"/>
            <a:r>
              <a:rPr lang="en-US" sz="2800" b="1" dirty="0">
                <a:solidFill>
                  <a:srgbClr val="0070C0"/>
                </a:solidFill>
                <a:effectLst>
                  <a:outerShdw blurRad="38100" dist="38100" dir="2700000" algn="tl">
                    <a:srgbClr val="000000">
                      <a:alpha val="43137"/>
                    </a:srgbClr>
                  </a:outerShdw>
                </a:effectLst>
                <a:latin typeface="Arial Black" pitchFamily="34" charset="0"/>
                <a:cs typeface="Arial" panose="020B0604020202020204" pitchFamily="34" charset="0"/>
              </a:rPr>
              <a:t>Touchscreen Exercise 2</a:t>
            </a:r>
          </a:p>
          <a:p>
            <a:pPr algn="ctr"/>
            <a:r>
              <a:rPr lang="en-US" sz="2800" b="1" dirty="0">
                <a:solidFill>
                  <a:srgbClr val="0070C0"/>
                </a:solidFill>
                <a:effectLst>
                  <a:outerShdw blurRad="38100" dist="38100" dir="2700000" algn="tl">
                    <a:srgbClr val="000000">
                      <a:alpha val="43137"/>
                    </a:srgbClr>
                  </a:outerShdw>
                </a:effectLst>
                <a:latin typeface="Arial Black" pitchFamily="34" charset="0"/>
              </a:rPr>
              <a:t>IMPORTANT THINGS TO REMEMBER </a:t>
            </a:r>
          </a:p>
          <a:p>
            <a:pPr algn="ctr"/>
            <a:r>
              <a:rPr lang="en-US" sz="2800" b="1" dirty="0">
                <a:solidFill>
                  <a:srgbClr val="0070C0"/>
                </a:solidFill>
                <a:effectLst>
                  <a:outerShdw blurRad="38100" dist="38100" dir="2700000" algn="tl">
                    <a:srgbClr val="000000">
                      <a:alpha val="43137"/>
                    </a:srgbClr>
                  </a:outerShdw>
                </a:effectLst>
                <a:latin typeface="Arial Black" pitchFamily="34" charset="0"/>
              </a:rPr>
              <a:t>WHEN CHANGING GRAPHIC FILE</a:t>
            </a:r>
            <a:endParaRPr lang="en-US" sz="2800" b="1" dirty="0">
              <a:solidFill>
                <a:srgbClr val="0070C0"/>
              </a:solidFill>
              <a:effectLst>
                <a:outerShdw blurRad="38100" dist="38100" dir="2700000" algn="tl">
                  <a:srgbClr val="000000">
                    <a:alpha val="43137"/>
                  </a:srgbClr>
                </a:outerShdw>
              </a:effectLst>
              <a:latin typeface="Arial Black" pitchFamily="34" charset="0"/>
              <a:cs typeface="Arial" panose="020B0604020202020204" pitchFamily="34" charset="0"/>
            </a:endParaRPr>
          </a:p>
        </p:txBody>
      </p:sp>
      <p:sp>
        <p:nvSpPr>
          <p:cNvPr id="4" name="TextBox 3">
            <a:extLst>
              <a:ext uri="{FF2B5EF4-FFF2-40B4-BE49-F238E27FC236}">
                <a16:creationId xmlns:a16="http://schemas.microsoft.com/office/drawing/2014/main" id="{1AFCED79-3C13-4433-A798-9563D38C8379}"/>
              </a:ext>
            </a:extLst>
          </p:cNvPr>
          <p:cNvSpPr txBox="1"/>
          <p:nvPr/>
        </p:nvSpPr>
        <p:spPr>
          <a:xfrm>
            <a:off x="421481" y="1827937"/>
            <a:ext cx="8434387" cy="2492990"/>
          </a:xfrm>
          <a:prstGeom prst="rect">
            <a:avLst/>
          </a:prstGeom>
          <a:noFill/>
        </p:spPr>
        <p:txBody>
          <a:bodyPr wrap="square">
            <a:spAutoFit/>
          </a:bodyPr>
          <a:lstStyle/>
          <a:p>
            <a:pPr marL="342900" indent="-342900">
              <a:spcAft>
                <a:spcPts val="1200"/>
              </a:spcAft>
              <a:buFont typeface="+mj-lt"/>
              <a:buAutoNum type="arabicPeriod"/>
            </a:pPr>
            <a:r>
              <a:rPr lang="en-US" dirty="0"/>
              <a:t>BACKUP OLD GRAPHIC FILE BEFORE REPLACING.</a:t>
            </a:r>
          </a:p>
          <a:p>
            <a:pPr marL="342900" indent="-342900">
              <a:spcAft>
                <a:spcPts val="1200"/>
              </a:spcAft>
              <a:buFont typeface="+mj-lt"/>
              <a:buAutoNum type="arabicPeriod"/>
            </a:pPr>
            <a:r>
              <a:rPr lang="en-US" dirty="0"/>
              <a:t>UNZIP NEW FILE FROM OEM OR MCS TO YOUR COMPUTER DESKTOP AND COPY ONLY THE FILE NEEDED TO A USB STICK.</a:t>
            </a:r>
          </a:p>
          <a:p>
            <a:pPr marL="342900" indent="-342900">
              <a:spcAft>
                <a:spcPts val="1200"/>
              </a:spcAft>
              <a:buFont typeface="+mj-lt"/>
              <a:buAutoNum type="arabicPeriod"/>
            </a:pPr>
            <a:r>
              <a:rPr lang="en-US" dirty="0"/>
              <a:t>COPY AND PASTE NEW GRAPHIC FILE TO THE SUBFOLDER  WHERE YOU DELETED THE OLD FILE.</a:t>
            </a:r>
          </a:p>
          <a:p>
            <a:pPr marL="342900" indent="-342900">
              <a:spcAft>
                <a:spcPts val="1200"/>
              </a:spcAft>
              <a:buFont typeface="+mj-lt"/>
              <a:buAutoNum type="arabicPeriod"/>
            </a:pPr>
            <a:r>
              <a:rPr lang="en-US" dirty="0"/>
              <a:t>MCS-CONNECT POINTS TO THE GRAPHIC FILE AS SHOWN IN THE SERVICE WINDOW OF MCS-CONNECT.</a:t>
            </a:r>
          </a:p>
        </p:txBody>
      </p:sp>
      <p:pic>
        <p:nvPicPr>
          <p:cNvPr id="6" name="Picture 5" descr="Graphical user interface, text, application&#10;&#10;Description automatically generated">
            <a:extLst>
              <a:ext uri="{FF2B5EF4-FFF2-40B4-BE49-F238E27FC236}">
                <a16:creationId xmlns:a16="http://schemas.microsoft.com/office/drawing/2014/main" id="{DACB63A8-85A8-429B-AA79-D0BB14812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015" y="4320927"/>
            <a:ext cx="4563318" cy="2492990"/>
          </a:xfrm>
          <a:prstGeom prst="rect">
            <a:avLst/>
          </a:prstGeom>
        </p:spPr>
      </p:pic>
      <p:sp>
        <p:nvSpPr>
          <p:cNvPr id="7" name="Rectangle 6">
            <a:extLst>
              <a:ext uri="{FF2B5EF4-FFF2-40B4-BE49-F238E27FC236}">
                <a16:creationId xmlns:a16="http://schemas.microsoft.com/office/drawing/2014/main" id="{399939AC-5B27-46FF-A704-DE2ACA1DF199}"/>
              </a:ext>
            </a:extLst>
          </p:cNvPr>
          <p:cNvSpPr/>
          <p:nvPr/>
        </p:nvSpPr>
        <p:spPr>
          <a:xfrm>
            <a:off x="2486025" y="5286375"/>
            <a:ext cx="3590925" cy="876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5E857864-8165-474A-A6E1-A7DD3F928784}"/>
              </a:ext>
            </a:extLst>
          </p:cNvPr>
          <p:cNvSpPr/>
          <p:nvPr/>
        </p:nvSpPr>
        <p:spPr>
          <a:xfrm>
            <a:off x="1214860" y="5229284"/>
            <a:ext cx="1271165" cy="6762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823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14848"/>
            <a:ext cx="8196263" cy="93503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MCS-TOUCH-10.1” and 15.4”</a:t>
            </a:r>
          </a:p>
        </p:txBody>
      </p:sp>
      <p:sp>
        <p:nvSpPr>
          <p:cNvPr id="3" name="TextBox 2"/>
          <p:cNvSpPr txBox="1"/>
          <p:nvPr/>
        </p:nvSpPr>
        <p:spPr>
          <a:xfrm>
            <a:off x="495300" y="626719"/>
            <a:ext cx="8313438" cy="369332"/>
          </a:xfrm>
          <a:prstGeom prst="rect">
            <a:avLst/>
          </a:prstGeom>
          <a:noFill/>
        </p:spPr>
        <p:txBody>
          <a:bodyPr wrap="square" rtlCol="0">
            <a:spAutoFit/>
          </a:bodyPr>
          <a:lstStyle/>
          <a:p>
            <a:pPr algn="ctr"/>
            <a:r>
              <a:rPr lang="en-US"/>
              <a:t>Various Enclosurers used with touchscreens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5543" y="772491"/>
            <a:ext cx="2838944" cy="3272357"/>
          </a:xfrm>
          <a:prstGeom prst="rect">
            <a:avLst/>
          </a:prstGeom>
        </p:spPr>
      </p:pic>
      <p:grpSp>
        <p:nvGrpSpPr>
          <p:cNvPr id="9" name="Group 8"/>
          <p:cNvGrpSpPr/>
          <p:nvPr/>
        </p:nvGrpSpPr>
        <p:grpSpPr>
          <a:xfrm>
            <a:off x="463642" y="811385"/>
            <a:ext cx="8345096" cy="5926799"/>
            <a:chOff x="463642" y="817724"/>
            <a:chExt cx="8345096" cy="5926799"/>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42" y="817724"/>
              <a:ext cx="3044330" cy="327370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642" y="3951382"/>
              <a:ext cx="3040431" cy="273030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972" y="4091429"/>
              <a:ext cx="3719193" cy="265309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9453" y="976665"/>
              <a:ext cx="2499285" cy="295582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5280" y="3831327"/>
              <a:ext cx="1566283" cy="2187575"/>
            </a:xfrm>
            <a:prstGeom prst="rect">
              <a:avLst/>
            </a:prstGeom>
          </p:spPr>
        </p:pic>
      </p:grpSp>
    </p:spTree>
    <p:extLst>
      <p:ext uri="{BB962C8B-B14F-4D97-AF65-F5344CB8AC3E}">
        <p14:creationId xmlns:p14="http://schemas.microsoft.com/office/powerpoint/2010/main" val="266410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9EE6FB-3990-4972-846C-120ECAAB2022}"/>
              </a:ext>
            </a:extLst>
          </p:cNvPr>
          <p:cNvSpPr txBox="1"/>
          <p:nvPr/>
        </p:nvSpPr>
        <p:spPr>
          <a:xfrm>
            <a:off x="0" y="304800"/>
            <a:ext cx="9144000" cy="523220"/>
          </a:xfrm>
          <a:prstGeom prst="rect">
            <a:avLst/>
          </a:prstGeom>
          <a:noFill/>
        </p:spPr>
        <p:txBody>
          <a:bodyPr wrap="square" rtlCol="0">
            <a:spAutoFit/>
          </a:bodyPr>
          <a:lstStyle/>
          <a:p>
            <a:pPr algn="ctr"/>
            <a:r>
              <a:rPr lang="en-US" sz="2800" b="1" dirty="0">
                <a:solidFill>
                  <a:srgbClr val="0070C0"/>
                </a:solidFill>
                <a:effectLst>
                  <a:outerShdw blurRad="38100" dist="38100" dir="2700000" algn="tl">
                    <a:srgbClr val="000000">
                      <a:alpha val="43137"/>
                    </a:srgbClr>
                  </a:outerShdw>
                </a:effectLst>
                <a:latin typeface="Arial Black" pitchFamily="34" charset="0"/>
                <a:cs typeface="Arial" panose="020B0604020202020204" pitchFamily="34" charset="0"/>
              </a:rPr>
              <a:t>Touchscreen Exercise 3</a:t>
            </a:r>
          </a:p>
        </p:txBody>
      </p:sp>
      <p:sp>
        <p:nvSpPr>
          <p:cNvPr id="3" name="TextBox 2">
            <a:extLst>
              <a:ext uri="{FF2B5EF4-FFF2-40B4-BE49-F238E27FC236}">
                <a16:creationId xmlns:a16="http://schemas.microsoft.com/office/drawing/2014/main" id="{8F590FDB-3A7D-4353-9FC4-868C1E83F658}"/>
              </a:ext>
            </a:extLst>
          </p:cNvPr>
          <p:cNvSpPr txBox="1"/>
          <p:nvPr/>
        </p:nvSpPr>
        <p:spPr>
          <a:xfrm>
            <a:off x="457200" y="1066800"/>
            <a:ext cx="8382000" cy="1200329"/>
          </a:xfrm>
          <a:prstGeom prst="rect">
            <a:avLst/>
          </a:prstGeom>
          <a:noFill/>
        </p:spPr>
        <p:txBody>
          <a:bodyPr wrap="square" rtlCol="0">
            <a:spAutoFit/>
          </a:bodyPr>
          <a:lstStyle/>
          <a:p>
            <a:pPr marL="342900" indent="-342900">
              <a:buFont typeface="+mj-lt"/>
              <a:buAutoNum type="arabicPeriod"/>
            </a:pPr>
            <a:r>
              <a:rPr lang="en-US" dirty="0"/>
              <a:t>What’s the most important thing to do before making any changes to your Touchscreens?</a:t>
            </a:r>
          </a:p>
          <a:p>
            <a:pPr marL="800100" lvl="1" indent="-342900">
              <a:buFont typeface="Arial" panose="020B0604020202020204" pitchFamily="34" charset="0"/>
              <a:buChar char="•"/>
            </a:pPr>
            <a:r>
              <a:rPr lang="en-US" dirty="0">
                <a:solidFill>
                  <a:srgbClr val="FF0000"/>
                </a:solidFill>
              </a:rPr>
              <a:t>UNLOCK THE TOUCHSCREEN. No changes can be made unless the touchscreen Is unlocked.</a:t>
            </a:r>
          </a:p>
        </p:txBody>
      </p:sp>
      <p:sp>
        <p:nvSpPr>
          <p:cNvPr id="4" name="TextBox 3">
            <a:extLst>
              <a:ext uri="{FF2B5EF4-FFF2-40B4-BE49-F238E27FC236}">
                <a16:creationId xmlns:a16="http://schemas.microsoft.com/office/drawing/2014/main" id="{1E4E45F3-2654-468A-866E-888A27C252D7}"/>
              </a:ext>
            </a:extLst>
          </p:cNvPr>
          <p:cNvSpPr txBox="1"/>
          <p:nvPr/>
        </p:nvSpPr>
        <p:spPr>
          <a:xfrm>
            <a:off x="410936" y="2556808"/>
            <a:ext cx="8382000" cy="923330"/>
          </a:xfrm>
          <a:prstGeom prst="rect">
            <a:avLst/>
          </a:prstGeom>
          <a:noFill/>
        </p:spPr>
        <p:txBody>
          <a:bodyPr wrap="square" rtlCol="0">
            <a:spAutoFit/>
          </a:bodyPr>
          <a:lstStyle/>
          <a:p>
            <a:pPr marL="342900" indent="-342900">
              <a:buFont typeface="+mj-lt"/>
              <a:buAutoNum type="arabicPeriod" startAt="2"/>
            </a:pPr>
            <a:r>
              <a:rPr lang="en-US" dirty="0"/>
              <a:t>How do you make changes to your Network Connection?</a:t>
            </a:r>
          </a:p>
          <a:p>
            <a:pPr marL="800100" lvl="1" indent="-342900">
              <a:buFont typeface="Arial" panose="020B0604020202020204" pitchFamily="34" charset="0"/>
              <a:buChar char="•"/>
            </a:pPr>
            <a:r>
              <a:rPr lang="en-US" dirty="0">
                <a:solidFill>
                  <a:srgbClr val="FF0000"/>
                </a:solidFill>
              </a:rPr>
              <a:t>First, click on MCS TOOLS on front screen, Open Utilities folder, Click on Network Connections, Click the Edit tool under Network Connections</a:t>
            </a:r>
          </a:p>
        </p:txBody>
      </p:sp>
      <p:sp>
        <p:nvSpPr>
          <p:cNvPr id="5" name="TextBox 4">
            <a:extLst>
              <a:ext uri="{FF2B5EF4-FFF2-40B4-BE49-F238E27FC236}">
                <a16:creationId xmlns:a16="http://schemas.microsoft.com/office/drawing/2014/main" id="{AF587CAA-1014-4AE4-9F3D-620ED940250D}"/>
              </a:ext>
            </a:extLst>
          </p:cNvPr>
          <p:cNvSpPr txBox="1"/>
          <p:nvPr/>
        </p:nvSpPr>
        <p:spPr>
          <a:xfrm>
            <a:off x="383721" y="3672751"/>
            <a:ext cx="8382000" cy="923330"/>
          </a:xfrm>
          <a:prstGeom prst="rect">
            <a:avLst/>
          </a:prstGeom>
          <a:noFill/>
        </p:spPr>
        <p:txBody>
          <a:bodyPr wrap="square" rtlCol="0">
            <a:spAutoFit/>
          </a:bodyPr>
          <a:lstStyle/>
          <a:p>
            <a:pPr marL="342900" indent="-342900">
              <a:buFont typeface="+mj-lt"/>
              <a:buAutoNum type="arabicPeriod" startAt="3"/>
            </a:pPr>
            <a:r>
              <a:rPr lang="en-US" dirty="0"/>
              <a:t>Can anyone change the time or date on a touchscreen?</a:t>
            </a:r>
          </a:p>
          <a:p>
            <a:pPr marL="800100" lvl="1" indent="-342900">
              <a:buFont typeface="Arial" panose="020B0604020202020204" pitchFamily="34" charset="0"/>
              <a:buChar char="•"/>
            </a:pPr>
            <a:r>
              <a:rPr lang="en-US" dirty="0">
                <a:solidFill>
                  <a:srgbClr val="FF0000"/>
                </a:solidFill>
              </a:rPr>
              <a:t>NO, you must be authorized in the system to make these changes, remember the touchscreen must be unlocked first.</a:t>
            </a:r>
          </a:p>
        </p:txBody>
      </p:sp>
      <p:sp>
        <p:nvSpPr>
          <p:cNvPr id="6" name="TextBox 5">
            <a:extLst>
              <a:ext uri="{FF2B5EF4-FFF2-40B4-BE49-F238E27FC236}">
                <a16:creationId xmlns:a16="http://schemas.microsoft.com/office/drawing/2014/main" id="{A7659954-2D74-48B1-88BE-C7607302D6CD}"/>
              </a:ext>
            </a:extLst>
          </p:cNvPr>
          <p:cNvSpPr txBox="1"/>
          <p:nvPr/>
        </p:nvSpPr>
        <p:spPr>
          <a:xfrm>
            <a:off x="405493" y="4650195"/>
            <a:ext cx="8382000" cy="1200329"/>
          </a:xfrm>
          <a:prstGeom prst="rect">
            <a:avLst/>
          </a:prstGeom>
          <a:noFill/>
        </p:spPr>
        <p:txBody>
          <a:bodyPr wrap="square" rtlCol="0">
            <a:spAutoFit/>
          </a:bodyPr>
          <a:lstStyle/>
          <a:p>
            <a:pPr marL="342900" indent="-342900">
              <a:buFont typeface="+mj-lt"/>
              <a:buAutoNum type="arabicPeriod" startAt="4"/>
            </a:pPr>
            <a:r>
              <a:rPr lang="en-US" dirty="0"/>
              <a:t>How many points are involved in calibrating the Touchscreen?</a:t>
            </a:r>
          </a:p>
          <a:p>
            <a:pPr marL="800100" lvl="1" indent="-342900">
              <a:buFont typeface="Arial" panose="020B0604020202020204" pitchFamily="34" charset="0"/>
              <a:buChar char="•"/>
            </a:pPr>
            <a:r>
              <a:rPr lang="en-US" dirty="0">
                <a:solidFill>
                  <a:srgbClr val="FF0000"/>
                </a:solidFill>
              </a:rPr>
              <a:t>NINE TOUCH POINTS, remember not to touch any other part of the touchscreen when calibrating these points AND REMEMBER TO LOCK THE TOUCHSCREEN WHEN FINISHED.</a:t>
            </a:r>
          </a:p>
        </p:txBody>
      </p:sp>
    </p:spTree>
    <p:extLst>
      <p:ext uri="{BB962C8B-B14F-4D97-AF65-F5344CB8AC3E}">
        <p14:creationId xmlns:p14="http://schemas.microsoft.com/office/powerpoint/2010/main" val="18497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1"/>
          <p:cNvSpPr txBox="1">
            <a:spLocks noChangeArrowheads="1"/>
          </p:cNvSpPr>
          <p:nvPr/>
        </p:nvSpPr>
        <p:spPr bwMode="auto">
          <a:xfrm>
            <a:off x="534988" y="2170113"/>
            <a:ext cx="8026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ClrTx/>
              <a:buSzTx/>
              <a:buFontTx/>
              <a:buNone/>
            </a:pPr>
            <a:r>
              <a:rPr lang="en-US" altLang="en-US" sz="2400">
                <a:solidFill>
                  <a:srgbClr val="005BBB"/>
                </a:solidFill>
                <a:latin typeface="Arial Rounded MT Bold" pitchFamily="34" charset="0"/>
                <a:cs typeface="Aharoni" pitchFamily="2" charset="-79"/>
              </a:rPr>
              <a:t>For additional information please visit our website www.mcscontrols.com </a:t>
            </a:r>
          </a:p>
          <a:p>
            <a:pPr eaLnBrk="1" hangingPunct="1">
              <a:spcBef>
                <a:spcPct val="0"/>
              </a:spcBef>
              <a:buClrTx/>
              <a:buSzTx/>
              <a:buFontTx/>
              <a:buNone/>
            </a:pPr>
            <a:endParaRPr lang="en-US" altLang="en-US" sz="2400">
              <a:solidFill>
                <a:srgbClr val="005BBB"/>
              </a:solidFill>
              <a:latin typeface="Arial Rounded MT Bold" pitchFamily="34" charset="0"/>
              <a:cs typeface="Aharoni" pitchFamily="2" charset="-79"/>
            </a:endParaRPr>
          </a:p>
          <a:p>
            <a:pPr algn="ctr" eaLnBrk="1" hangingPunct="1">
              <a:spcBef>
                <a:spcPct val="0"/>
              </a:spcBef>
              <a:buClrTx/>
              <a:buSzTx/>
              <a:buFontTx/>
              <a:buNone/>
            </a:pPr>
            <a:r>
              <a:rPr lang="en-US" altLang="en-US" sz="2400">
                <a:solidFill>
                  <a:srgbClr val="005BBB"/>
                </a:solidFill>
                <a:latin typeface="Arial Rounded MT Bold" pitchFamily="34" charset="0"/>
                <a:cs typeface="Aharoni" pitchFamily="2" charset="-79"/>
              </a:rPr>
              <a:t>Or call MCS at 239-694-0089</a:t>
            </a:r>
          </a:p>
        </p:txBody>
      </p:sp>
      <p:sp>
        <p:nvSpPr>
          <p:cNvPr id="3" name="Rectangle 2">
            <a:extLst>
              <a:ext uri="{FF2B5EF4-FFF2-40B4-BE49-F238E27FC236}">
                <a16:creationId xmlns:a16="http://schemas.microsoft.com/office/drawing/2014/main" id="{4E6FF861-B98B-4204-8E37-925F2C433472}"/>
              </a:ext>
            </a:extLst>
          </p:cNvPr>
          <p:cNvSpPr/>
          <p:nvPr/>
        </p:nvSpPr>
        <p:spPr>
          <a:xfrm>
            <a:off x="1133475" y="4133849"/>
            <a:ext cx="6877050" cy="1477328"/>
          </a:xfrm>
          <a:prstGeom prst="rect">
            <a:avLst/>
          </a:prstGeom>
          <a:solidFill>
            <a:schemeClr val="bg1"/>
          </a:solidFill>
          <a:ln w="6350">
            <a:solidFill>
              <a:srgbClr val="0070C0"/>
            </a:solidFill>
          </a:ln>
        </p:spPr>
        <p:txBody>
          <a:bodyPr wrap="square">
            <a:spAutoFit/>
          </a:bodyPr>
          <a:lstStyle/>
          <a:p>
            <a:pPr>
              <a:lnSpc>
                <a:spcPts val="1300"/>
              </a:lnSpc>
              <a:spcAft>
                <a:spcPts val="600"/>
              </a:spcAft>
            </a:pPr>
            <a:r>
              <a:rPr lang="en-US" sz="1400" b="1" i="1" dirty="0"/>
              <a:t>Support for all Products: </a:t>
            </a:r>
            <a:r>
              <a:rPr lang="en-US" sz="1400" b="1" i="1" dirty="0">
                <a:hlinkClick r:id="rId2"/>
              </a:rPr>
              <a:t>support@mcscontrols.com</a:t>
            </a:r>
            <a:endParaRPr lang="en-US" sz="1400" b="1" i="1" dirty="0"/>
          </a:p>
          <a:p>
            <a:pPr>
              <a:lnSpc>
                <a:spcPts val="1300"/>
              </a:lnSpc>
              <a:spcAft>
                <a:spcPts val="600"/>
              </a:spcAft>
            </a:pPr>
            <a:r>
              <a:rPr lang="en-US" sz="1400" b="1" i="1" dirty="0"/>
              <a:t>Application Specialist: Firmware/Software:  </a:t>
            </a:r>
            <a:r>
              <a:rPr lang="en-US" sz="1400" b="1" i="1" dirty="0">
                <a:hlinkClick r:id="rId3"/>
              </a:rPr>
              <a:t>applications@mcscontrols.com</a:t>
            </a:r>
            <a:endParaRPr lang="en-US" sz="1400" b="1" i="1" dirty="0"/>
          </a:p>
          <a:p>
            <a:pPr>
              <a:lnSpc>
                <a:spcPts val="1300"/>
              </a:lnSpc>
              <a:spcAft>
                <a:spcPts val="600"/>
              </a:spcAft>
            </a:pPr>
            <a:r>
              <a:rPr lang="en-US" sz="1400" b="1" i="1" dirty="0"/>
              <a:t>Sales for all products: </a:t>
            </a:r>
            <a:r>
              <a:rPr lang="en-US" sz="1400" b="1" i="1" dirty="0">
                <a:hlinkClick r:id="rId4"/>
              </a:rPr>
              <a:t>sales@mcscontrols.com</a:t>
            </a:r>
            <a:endParaRPr lang="en-US" sz="1400" b="1" i="1" dirty="0"/>
          </a:p>
          <a:p>
            <a:pPr>
              <a:lnSpc>
                <a:spcPts val="1300"/>
              </a:lnSpc>
              <a:spcAft>
                <a:spcPts val="600"/>
              </a:spcAft>
            </a:pPr>
            <a:r>
              <a:rPr lang="en-US" sz="1400" b="1" i="1" dirty="0"/>
              <a:t>General Pricing and Orders – </a:t>
            </a:r>
            <a:r>
              <a:rPr lang="en-US" sz="1400" b="1" i="1" dirty="0">
                <a:hlinkClick r:id="rId5"/>
              </a:rPr>
              <a:t>orders@mcscontrols.com</a:t>
            </a:r>
            <a:endParaRPr lang="en-US" sz="1400" b="1" i="1" dirty="0"/>
          </a:p>
          <a:p>
            <a:pPr>
              <a:lnSpc>
                <a:spcPts val="1300"/>
              </a:lnSpc>
              <a:spcAft>
                <a:spcPts val="600"/>
              </a:spcAft>
            </a:pPr>
            <a:r>
              <a:rPr lang="en-US" sz="1400" b="1" i="1" dirty="0"/>
              <a:t>Status-Orders and Shipping - </a:t>
            </a:r>
            <a:r>
              <a:rPr lang="en-US" sz="1400" b="1" i="1" dirty="0">
                <a:hlinkClick r:id="rId5"/>
              </a:rPr>
              <a:t>orders@mcscontrols.com</a:t>
            </a:r>
            <a:endParaRPr lang="en-US" sz="1400" b="1" i="1" dirty="0"/>
          </a:p>
          <a:p>
            <a:pPr>
              <a:lnSpc>
                <a:spcPts val="1300"/>
              </a:lnSpc>
              <a:spcAft>
                <a:spcPts val="600"/>
              </a:spcAft>
            </a:pPr>
            <a:r>
              <a:rPr lang="en-US" sz="1400" b="1" i="1" dirty="0"/>
              <a:t>RMA (Return Merchandise Authorization):</a:t>
            </a:r>
            <a:r>
              <a:rPr lang="en-US" sz="1400" b="1" i="1" dirty="0">
                <a:hlinkClick r:id="rId5"/>
              </a:rPr>
              <a:t>orders@mcscontrols.com</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463" y="2397046"/>
            <a:ext cx="523557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5788" y="406400"/>
            <a:ext cx="7948612" cy="1846659"/>
          </a:xfrm>
          <a:prstGeom prst="rect">
            <a:avLst/>
          </a:prstGeom>
        </p:spPr>
        <p:txBody>
          <a:bodyPr>
            <a:spAutoFit/>
          </a:bodyPr>
          <a:lstStyle/>
          <a:p>
            <a:pPr marL="342900" indent="-342900" fontAlgn="auto">
              <a:spcBef>
                <a:spcPts val="0"/>
              </a:spcBef>
              <a:spcAft>
                <a:spcPts val="0"/>
              </a:spcAft>
              <a:buClr>
                <a:schemeClr val="accent1"/>
              </a:buClr>
              <a:buFont typeface="Wingdings" panose="05000000000000000000" pitchFamily="2" charset="2"/>
              <a:buChar char="§"/>
              <a:defRPr/>
            </a:pPr>
            <a:r>
              <a:rPr lang="en-US" sz="2400" dirty="0"/>
              <a:t>The MCS Touchscreens are suitable for installation for </a:t>
            </a:r>
            <a:r>
              <a:rPr lang="en-US" sz="2400" dirty="0">
                <a:solidFill>
                  <a:srgbClr val="FF0000"/>
                </a:solidFill>
              </a:rPr>
              <a:t>both indoor and outdoor applications</a:t>
            </a:r>
            <a:r>
              <a:rPr lang="en-US" sz="2400" dirty="0"/>
              <a:t>. </a:t>
            </a:r>
          </a:p>
          <a:p>
            <a:pPr marL="342900" indent="-342900" fontAlgn="auto">
              <a:spcBef>
                <a:spcPts val="0"/>
              </a:spcBef>
              <a:spcAft>
                <a:spcPts val="0"/>
              </a:spcAft>
              <a:buClr>
                <a:schemeClr val="accent1"/>
              </a:buClr>
              <a:buFont typeface="Wingdings" panose="05000000000000000000" pitchFamily="2" charset="2"/>
              <a:buChar char="§"/>
              <a:defRPr/>
            </a:pPr>
            <a:r>
              <a:rPr lang="en-US" sz="2400" dirty="0"/>
              <a:t>Utilizing a gasket for an environment seal provides the units with a NEMA 4 rating.</a:t>
            </a:r>
          </a:p>
          <a:p>
            <a:pPr fontAlgn="auto">
              <a:spcBef>
                <a:spcPts val="0"/>
              </a:spcBef>
              <a:spcAft>
                <a:spcPts val="0"/>
              </a:spcAft>
              <a:defRPr/>
            </a:pPr>
            <a:r>
              <a:rPr lang="en-US" dirty="0">
                <a:latin typeface="+mn-lt"/>
                <a:cs typeface="+mn-cs"/>
              </a:rPr>
              <a:t> </a:t>
            </a:r>
          </a:p>
        </p:txBody>
      </p:sp>
      <p:sp>
        <p:nvSpPr>
          <p:cNvPr id="4" name="Cloud Callout 3"/>
          <p:cNvSpPr/>
          <p:nvPr/>
        </p:nvSpPr>
        <p:spPr>
          <a:xfrm>
            <a:off x="5308531" y="1907938"/>
            <a:ext cx="1497013" cy="120967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9" name="Group 8">
            <a:extLst>
              <a:ext uri="{FF2B5EF4-FFF2-40B4-BE49-F238E27FC236}">
                <a16:creationId xmlns:a16="http://schemas.microsoft.com/office/drawing/2014/main" id="{51B5F084-01EA-4ED0-A400-8C789EB63835}"/>
              </a:ext>
            </a:extLst>
          </p:cNvPr>
          <p:cNvGrpSpPr/>
          <p:nvPr/>
        </p:nvGrpSpPr>
        <p:grpSpPr>
          <a:xfrm>
            <a:off x="3143250" y="3022600"/>
            <a:ext cx="4725057" cy="3429000"/>
            <a:chOff x="2828925" y="2974975"/>
            <a:chExt cx="4725057" cy="3429000"/>
          </a:xfrm>
        </p:grpSpPr>
        <p:pic>
          <p:nvPicPr>
            <p:cNvPr id="7" name="Picture 6" descr="Text&#10;&#10;Description automatically generated">
              <a:extLst>
                <a:ext uri="{FF2B5EF4-FFF2-40B4-BE49-F238E27FC236}">
                  <a16:creationId xmlns:a16="http://schemas.microsoft.com/office/drawing/2014/main" id="{D0E8D30C-DCC5-44C3-B06F-19CE287F1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0094" y="2974975"/>
              <a:ext cx="2993888" cy="3429000"/>
            </a:xfrm>
            <a:prstGeom prst="rect">
              <a:avLst/>
            </a:prstGeom>
          </p:spPr>
        </p:pic>
        <p:sp>
          <p:nvSpPr>
            <p:cNvPr id="8" name="TextBox 7">
              <a:extLst>
                <a:ext uri="{FF2B5EF4-FFF2-40B4-BE49-F238E27FC236}">
                  <a16:creationId xmlns:a16="http://schemas.microsoft.com/office/drawing/2014/main" id="{A42701BC-EB27-4F72-A18D-6272C94CA8CF}"/>
                </a:ext>
              </a:extLst>
            </p:cNvPr>
            <p:cNvSpPr txBox="1"/>
            <p:nvPr/>
          </p:nvSpPr>
          <p:spPr>
            <a:xfrm>
              <a:off x="2828925" y="5721350"/>
              <a:ext cx="2705100" cy="646331"/>
            </a:xfrm>
            <a:prstGeom prst="rect">
              <a:avLst/>
            </a:prstGeom>
            <a:noFill/>
          </p:spPr>
          <p:txBody>
            <a:bodyPr wrap="square" rtlCol="0">
              <a:spAutoFit/>
            </a:bodyPr>
            <a:lstStyle/>
            <a:p>
              <a:pPr algn="r"/>
              <a:r>
                <a:rPr lang="en-US" dirty="0"/>
                <a:t>Optional Cover kit available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677863"/>
            <a:ext cx="6480175"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7"/>
          <p:cNvSpPr>
            <a:spLocks noChangeArrowheads="1"/>
          </p:cNvSpPr>
          <p:nvPr/>
        </p:nvSpPr>
        <p:spPr bwMode="auto">
          <a:xfrm>
            <a:off x="252413" y="149225"/>
            <a:ext cx="2749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Tx/>
              <a:buNone/>
            </a:pPr>
            <a:r>
              <a:rPr lang="en-US" altLang="en-US" sz="2400" b="1" baseline="30000">
                <a:solidFill>
                  <a:srgbClr val="0070C0"/>
                </a:solidFill>
                <a:latin typeface="Arial" pitchFamily="34" charset="0"/>
              </a:rPr>
              <a:t>MCS-TOUCHSCREEN</a:t>
            </a:r>
          </a:p>
          <a:p>
            <a:pPr algn="ctr" eaLnBrk="1" hangingPunct="1">
              <a:spcBef>
                <a:spcPct val="0"/>
              </a:spcBef>
              <a:buClrTx/>
              <a:buSzTx/>
              <a:buFontTx/>
              <a:buNone/>
            </a:pPr>
            <a:r>
              <a:rPr lang="en-US" altLang="en-US" sz="2400" b="1" baseline="30000">
                <a:solidFill>
                  <a:srgbClr val="0070C0"/>
                </a:solidFill>
                <a:latin typeface="Arial" pitchFamily="34" charset="0"/>
              </a:rPr>
              <a:t>MOTHERBOARD - FRONT</a:t>
            </a:r>
          </a:p>
        </p:txBody>
      </p:sp>
      <p:cxnSp>
        <p:nvCxnSpPr>
          <p:cNvPr id="11" name="Straight Arrow Connector 10"/>
          <p:cNvCxnSpPr/>
          <p:nvPr/>
        </p:nvCxnSpPr>
        <p:spPr>
          <a:xfrm flipH="1">
            <a:off x="6604000" y="555625"/>
            <a:ext cx="747713" cy="45561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533650" y="1057275"/>
            <a:ext cx="209550" cy="18732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a:spLocks noChangeArrowheads="1"/>
          </p:cNvSpPr>
          <p:nvPr/>
        </p:nvSpPr>
        <p:spPr bwMode="auto">
          <a:xfrm>
            <a:off x="401638" y="3194050"/>
            <a:ext cx="8461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Tx/>
              <a:buNone/>
            </a:pPr>
            <a:r>
              <a:rPr lang="en-US" altLang="en-US" sz="1000">
                <a:latin typeface="Arial" pitchFamily="34" charset="0"/>
              </a:rPr>
              <a:t>MICRO</a:t>
            </a:r>
          </a:p>
          <a:p>
            <a:pPr algn="ctr" eaLnBrk="1" hangingPunct="1">
              <a:spcBef>
                <a:spcPct val="0"/>
              </a:spcBef>
              <a:buClrTx/>
              <a:buSzTx/>
              <a:buFontTx/>
              <a:buNone/>
            </a:pPr>
            <a:r>
              <a:rPr lang="en-US" altLang="en-US" sz="1000">
                <a:latin typeface="Arial" pitchFamily="34" charset="0"/>
              </a:rPr>
              <a:t>SD Slot</a:t>
            </a:r>
          </a:p>
          <a:p>
            <a:pPr eaLnBrk="1" hangingPunct="1">
              <a:spcBef>
                <a:spcPct val="0"/>
              </a:spcBef>
              <a:buClrTx/>
              <a:buSzTx/>
              <a:buFontTx/>
              <a:buNone/>
            </a:pPr>
            <a:endParaRPr lang="en-US" altLang="en-US" sz="1400">
              <a:latin typeface="Arial" pitchFamily="34" charset="0"/>
            </a:endParaRPr>
          </a:p>
        </p:txBody>
      </p:sp>
      <p:cxnSp>
        <p:nvCxnSpPr>
          <p:cNvPr id="19" name="Straight Arrow Connector 18"/>
          <p:cNvCxnSpPr/>
          <p:nvPr/>
        </p:nvCxnSpPr>
        <p:spPr>
          <a:xfrm flipV="1">
            <a:off x="1079500" y="3055938"/>
            <a:ext cx="800100" cy="33178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a:spLocks noChangeArrowheads="1"/>
          </p:cNvSpPr>
          <p:nvPr/>
        </p:nvSpPr>
        <p:spPr bwMode="auto">
          <a:xfrm>
            <a:off x="1989138" y="3352800"/>
            <a:ext cx="6969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aseline="30000">
                <a:latin typeface="Arial" pitchFamily="34" charset="0"/>
              </a:rPr>
              <a:t>2 - USB </a:t>
            </a:r>
          </a:p>
          <a:p>
            <a:pPr eaLnBrk="1" hangingPunct="1">
              <a:spcBef>
                <a:spcPct val="0"/>
              </a:spcBef>
              <a:buClrTx/>
              <a:buSzTx/>
              <a:buFontTx/>
              <a:buNone/>
            </a:pPr>
            <a:r>
              <a:rPr lang="en-US" altLang="en-US" sz="1400" baseline="30000">
                <a:latin typeface="Arial" pitchFamily="34" charset="0"/>
              </a:rPr>
              <a:t>Ports 2.0</a:t>
            </a:r>
          </a:p>
        </p:txBody>
      </p:sp>
      <p:sp>
        <p:nvSpPr>
          <p:cNvPr id="30" name="Rectangle 29"/>
          <p:cNvSpPr>
            <a:spLocks noChangeArrowheads="1"/>
          </p:cNvSpPr>
          <p:nvPr/>
        </p:nvSpPr>
        <p:spPr bwMode="auto">
          <a:xfrm>
            <a:off x="2743200" y="3448050"/>
            <a:ext cx="7794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Tx/>
              <a:buNone/>
            </a:pPr>
            <a:r>
              <a:rPr lang="en-US" altLang="en-US" sz="1400" baseline="30000">
                <a:latin typeface="Arial" pitchFamily="34" charset="0"/>
              </a:rPr>
              <a:t>Ethernet </a:t>
            </a:r>
          </a:p>
          <a:p>
            <a:pPr algn="ctr" eaLnBrk="1" hangingPunct="1">
              <a:spcBef>
                <a:spcPct val="0"/>
              </a:spcBef>
              <a:buClrTx/>
              <a:buSzTx/>
              <a:buFontTx/>
              <a:buNone/>
            </a:pPr>
            <a:r>
              <a:rPr lang="en-US" altLang="en-US" sz="1400" baseline="30000">
                <a:latin typeface="Arial" pitchFamily="34" charset="0"/>
              </a:rPr>
              <a:t>Port</a:t>
            </a:r>
          </a:p>
        </p:txBody>
      </p:sp>
      <p:sp>
        <p:nvSpPr>
          <p:cNvPr id="33" name="Rectangle 32"/>
          <p:cNvSpPr>
            <a:spLocks noChangeArrowheads="1"/>
          </p:cNvSpPr>
          <p:nvPr/>
        </p:nvSpPr>
        <p:spPr bwMode="auto">
          <a:xfrm>
            <a:off x="4365625" y="3387725"/>
            <a:ext cx="1652588"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aseline="30000">
                <a:latin typeface="Arial" pitchFamily="34" charset="0"/>
              </a:rPr>
              <a:t>3 - RS 485 </a:t>
            </a:r>
          </a:p>
          <a:p>
            <a:pPr eaLnBrk="1" hangingPunct="1">
              <a:spcBef>
                <a:spcPct val="0"/>
              </a:spcBef>
              <a:buClrTx/>
              <a:buSzTx/>
              <a:buFontTx/>
              <a:buNone/>
            </a:pPr>
            <a:r>
              <a:rPr lang="en-US" altLang="en-US" sz="1400" baseline="30000">
                <a:latin typeface="Arial" pitchFamily="34" charset="0"/>
              </a:rPr>
              <a:t>Communication Ports</a:t>
            </a:r>
          </a:p>
          <a:p>
            <a:pPr eaLnBrk="1" hangingPunct="1">
              <a:spcBef>
                <a:spcPct val="0"/>
              </a:spcBef>
              <a:buClrTx/>
              <a:buSzTx/>
              <a:buFontTx/>
              <a:buNone/>
            </a:pPr>
            <a:endParaRPr lang="en-US" altLang="en-US" sz="1800"/>
          </a:p>
        </p:txBody>
      </p:sp>
      <p:sp>
        <p:nvSpPr>
          <p:cNvPr id="37" name="Oval 36"/>
          <p:cNvSpPr/>
          <p:nvPr/>
        </p:nvSpPr>
        <p:spPr>
          <a:xfrm>
            <a:off x="4495800" y="2682875"/>
            <a:ext cx="2206625" cy="588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8" name="Rectangle 37"/>
          <p:cNvSpPr>
            <a:spLocks noChangeArrowheads="1"/>
          </p:cNvSpPr>
          <p:nvPr/>
        </p:nvSpPr>
        <p:spPr bwMode="auto">
          <a:xfrm>
            <a:off x="6488113" y="3384550"/>
            <a:ext cx="10699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aseline="30000">
                <a:latin typeface="Arial" pitchFamily="34" charset="0"/>
              </a:rPr>
              <a:t>+12 V DC</a:t>
            </a:r>
          </a:p>
          <a:p>
            <a:pPr eaLnBrk="1" hangingPunct="1">
              <a:spcBef>
                <a:spcPct val="0"/>
              </a:spcBef>
              <a:buClrTx/>
              <a:buSzTx/>
              <a:buFontTx/>
              <a:buNone/>
            </a:pPr>
            <a:r>
              <a:rPr lang="en-US" altLang="en-US" sz="1400" baseline="30000">
                <a:latin typeface="Arial" pitchFamily="34" charset="0"/>
              </a:rPr>
              <a:t>Power Input</a:t>
            </a:r>
          </a:p>
        </p:txBody>
      </p:sp>
      <p:cxnSp>
        <p:nvCxnSpPr>
          <p:cNvPr id="46" name="Straight Arrow Connector 45"/>
          <p:cNvCxnSpPr>
            <a:stCxn id="30" idx="0"/>
          </p:cNvCxnSpPr>
          <p:nvPr/>
        </p:nvCxnSpPr>
        <p:spPr>
          <a:xfrm flipV="1">
            <a:off x="3133725" y="3055938"/>
            <a:ext cx="12700" cy="39211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875213" y="3055938"/>
            <a:ext cx="287337" cy="258762"/>
          </a:xfrm>
          <a:prstGeom prst="straightConnector1">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723063" y="3055938"/>
            <a:ext cx="217487" cy="32861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a:spLocks noChangeArrowheads="1"/>
          </p:cNvSpPr>
          <p:nvPr/>
        </p:nvSpPr>
        <p:spPr bwMode="auto">
          <a:xfrm>
            <a:off x="7804150" y="2056607"/>
            <a:ext cx="9207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400" baseline="30000" dirty="0">
                <a:latin typeface="Arial" pitchFamily="34" charset="0"/>
              </a:rPr>
              <a:t>2 GB DDR3 Memory</a:t>
            </a:r>
          </a:p>
        </p:txBody>
      </p:sp>
      <p:cxnSp>
        <p:nvCxnSpPr>
          <p:cNvPr id="57" name="Straight Arrow Connector 56"/>
          <p:cNvCxnSpPr/>
          <p:nvPr/>
        </p:nvCxnSpPr>
        <p:spPr>
          <a:xfrm flipH="1">
            <a:off x="7015163" y="2246313"/>
            <a:ext cx="788987"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a:spLocks noChangeArrowheads="1"/>
          </p:cNvSpPr>
          <p:nvPr/>
        </p:nvSpPr>
        <p:spPr bwMode="auto">
          <a:xfrm>
            <a:off x="7131050" y="153988"/>
            <a:ext cx="14684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000">
                <a:latin typeface="Arial" pitchFamily="34" charset="0"/>
              </a:rPr>
              <a:t>5 wire connection</a:t>
            </a:r>
          </a:p>
          <a:p>
            <a:pPr eaLnBrk="1" hangingPunct="1">
              <a:spcBef>
                <a:spcPct val="0"/>
              </a:spcBef>
              <a:buClrTx/>
              <a:buSzTx/>
              <a:buFontTx/>
              <a:buNone/>
            </a:pPr>
            <a:r>
              <a:rPr lang="en-US" altLang="en-US" sz="1000">
                <a:latin typeface="Arial" pitchFamily="34" charset="0"/>
              </a:rPr>
              <a:t>15.4 Touchscreen</a:t>
            </a:r>
          </a:p>
        </p:txBody>
      </p:sp>
      <p:cxnSp>
        <p:nvCxnSpPr>
          <p:cNvPr id="82" name="Straight Arrow Connector 81"/>
          <p:cNvCxnSpPr/>
          <p:nvPr/>
        </p:nvCxnSpPr>
        <p:spPr>
          <a:xfrm flipV="1">
            <a:off x="2419350" y="2978150"/>
            <a:ext cx="104775" cy="33655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4349750" y="1057275"/>
            <a:ext cx="331788" cy="71596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309" name="Rectangle 104"/>
          <p:cNvSpPr>
            <a:spLocks noChangeArrowheads="1"/>
          </p:cNvSpPr>
          <p:nvPr/>
        </p:nvSpPr>
        <p:spPr bwMode="auto">
          <a:xfrm>
            <a:off x="4659313" y="3856038"/>
            <a:ext cx="2751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Tx/>
              <a:buNone/>
            </a:pPr>
            <a:r>
              <a:rPr lang="en-US" altLang="en-US" sz="2400" b="1" baseline="30000">
                <a:solidFill>
                  <a:srgbClr val="0070C0"/>
                </a:solidFill>
                <a:latin typeface="Arial" pitchFamily="34" charset="0"/>
              </a:rPr>
              <a:t>MCS-TOUCHSCREEN</a:t>
            </a:r>
          </a:p>
          <a:p>
            <a:pPr algn="ctr" eaLnBrk="1" hangingPunct="1">
              <a:spcBef>
                <a:spcPct val="0"/>
              </a:spcBef>
              <a:buClrTx/>
              <a:buSzTx/>
              <a:buFontTx/>
              <a:buNone/>
            </a:pPr>
            <a:r>
              <a:rPr lang="en-US" altLang="en-US" sz="2400" b="1" baseline="30000">
                <a:solidFill>
                  <a:srgbClr val="0070C0"/>
                </a:solidFill>
                <a:latin typeface="Arial" pitchFamily="34" charset="0"/>
              </a:rPr>
              <a:t>MOTHERBOARD - BACK</a:t>
            </a:r>
          </a:p>
        </p:txBody>
      </p:sp>
      <p:sp>
        <p:nvSpPr>
          <p:cNvPr id="113" name="TextBox 112"/>
          <p:cNvSpPr txBox="1">
            <a:spLocks noChangeArrowheads="1"/>
          </p:cNvSpPr>
          <p:nvPr/>
        </p:nvSpPr>
        <p:spPr bwMode="auto">
          <a:xfrm>
            <a:off x="3343275" y="677863"/>
            <a:ext cx="1338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000" dirty="0">
                <a:latin typeface="Arial" pitchFamily="34" charset="0"/>
              </a:rPr>
              <a:t>16 GB EMMC</a:t>
            </a:r>
          </a:p>
          <a:p>
            <a:pPr eaLnBrk="1" hangingPunct="1">
              <a:spcBef>
                <a:spcPct val="0"/>
              </a:spcBef>
              <a:buClrTx/>
              <a:buSzTx/>
              <a:buFontTx/>
              <a:buNone/>
            </a:pPr>
            <a:r>
              <a:rPr lang="en-US" altLang="en-US" sz="1000" dirty="0">
                <a:latin typeface="Arial" pitchFamily="34" charset="0"/>
              </a:rPr>
              <a:t>Flash Memory</a:t>
            </a:r>
          </a:p>
        </p:txBody>
      </p:sp>
      <p:cxnSp>
        <p:nvCxnSpPr>
          <p:cNvPr id="25" name="Straight Arrow Connector 24"/>
          <p:cNvCxnSpPr/>
          <p:nvPr/>
        </p:nvCxnSpPr>
        <p:spPr>
          <a:xfrm flipH="1">
            <a:off x="6084888" y="774700"/>
            <a:ext cx="57150" cy="113823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a:spLocks noChangeArrowheads="1"/>
          </p:cNvSpPr>
          <p:nvPr/>
        </p:nvSpPr>
        <p:spPr bwMode="auto">
          <a:xfrm>
            <a:off x="1381125" y="712788"/>
            <a:ext cx="1485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Tx/>
              <a:buNone/>
            </a:pPr>
            <a:r>
              <a:rPr lang="en-US" altLang="en-US" sz="1100">
                <a:latin typeface="Arial" pitchFamily="34" charset="0"/>
              </a:rPr>
              <a:t>15.4IN LCD Connector</a:t>
            </a:r>
          </a:p>
        </p:txBody>
      </p:sp>
      <p:sp>
        <p:nvSpPr>
          <p:cNvPr id="32" name="TextBox 31"/>
          <p:cNvSpPr txBox="1">
            <a:spLocks noChangeArrowheads="1"/>
          </p:cNvSpPr>
          <p:nvPr/>
        </p:nvSpPr>
        <p:spPr bwMode="auto">
          <a:xfrm>
            <a:off x="5565775" y="306388"/>
            <a:ext cx="1412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100"/>
              <a:t>Freescale i.MX6 </a:t>
            </a:r>
          </a:p>
          <a:p>
            <a:pPr eaLnBrk="1" hangingPunct="1">
              <a:spcBef>
                <a:spcPct val="0"/>
              </a:spcBef>
              <a:buClrTx/>
              <a:buSzTx/>
              <a:buFontTx/>
              <a:buNone/>
            </a:pPr>
            <a:r>
              <a:rPr lang="en-US" altLang="en-US" sz="1100"/>
              <a:t>Dual Core 800mhz </a:t>
            </a:r>
            <a:endParaRPr lang="en-US" altLang="en-US" sz="1100">
              <a:latin typeface="Arial" pitchFamily="34" charset="0"/>
            </a:endParaRPr>
          </a:p>
        </p:txBody>
      </p:sp>
      <p:pic>
        <p:nvPicPr>
          <p:cNvPr id="1231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4257675"/>
            <a:ext cx="61722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479425" y="2246313"/>
            <a:ext cx="1000125" cy="615950"/>
            <a:chOff x="479425" y="2246313"/>
            <a:chExt cx="1000125" cy="615950"/>
          </a:xfrm>
        </p:grpSpPr>
        <p:sp>
          <p:nvSpPr>
            <p:cNvPr id="39" name="Rectangle 38"/>
            <p:cNvSpPr>
              <a:spLocks noChangeArrowheads="1"/>
            </p:cNvSpPr>
            <p:nvPr/>
          </p:nvSpPr>
          <p:spPr bwMode="auto">
            <a:xfrm>
              <a:off x="479425" y="2246313"/>
              <a:ext cx="8461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Tx/>
                <a:buSzTx/>
                <a:buFontTx/>
                <a:buNone/>
              </a:pPr>
              <a:r>
                <a:rPr lang="en-US" altLang="en-US" sz="1000">
                  <a:latin typeface="Arial" pitchFamily="34" charset="0"/>
                </a:rPr>
                <a:t>Reset</a:t>
              </a:r>
            </a:p>
            <a:p>
              <a:pPr algn="ctr" eaLnBrk="1" hangingPunct="1">
                <a:spcBef>
                  <a:spcPct val="0"/>
                </a:spcBef>
                <a:buClrTx/>
                <a:buSzTx/>
                <a:buFontTx/>
                <a:buNone/>
              </a:pPr>
              <a:r>
                <a:rPr lang="en-US" altLang="en-US" sz="1000">
                  <a:latin typeface="Arial" pitchFamily="34" charset="0"/>
                </a:rPr>
                <a:t>Switch</a:t>
              </a:r>
            </a:p>
            <a:p>
              <a:pPr eaLnBrk="1" hangingPunct="1">
                <a:spcBef>
                  <a:spcPct val="0"/>
                </a:spcBef>
                <a:buClrTx/>
                <a:buSzTx/>
                <a:buFontTx/>
                <a:buNone/>
              </a:pPr>
              <a:endParaRPr lang="en-US" altLang="en-US" sz="1400">
                <a:latin typeface="Arial" pitchFamily="34" charset="0"/>
              </a:endParaRPr>
            </a:p>
          </p:txBody>
        </p:sp>
        <p:cxnSp>
          <p:nvCxnSpPr>
            <p:cNvPr id="4" name="Straight Arrow Connector 3"/>
            <p:cNvCxnSpPr/>
            <p:nvPr/>
          </p:nvCxnSpPr>
          <p:spPr>
            <a:xfrm>
              <a:off x="1152525" y="2554288"/>
              <a:ext cx="32702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30" grpId="0"/>
      <p:bldP spid="33" grpId="0"/>
      <p:bldP spid="37" grpId="0" animBg="1"/>
      <p:bldP spid="38" grpId="0"/>
      <p:bldP spid="55" grpId="0"/>
      <p:bldP spid="67" grpId="0"/>
      <p:bldP spid="113"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9738" y="252413"/>
            <a:ext cx="8197850" cy="1143000"/>
          </a:xfrm>
        </p:spPr>
        <p:txBody>
          <a:bodyPr/>
          <a:lstStyle/>
          <a:p>
            <a:pPr eaLnBrk="1" fontAlgn="auto" hangingPunct="1">
              <a:spcAft>
                <a:spcPts val="0"/>
              </a:spcAft>
              <a:defRPr/>
            </a:pPr>
            <a:r>
              <a:rPr lang="en-US" sz="6000" baseline="30000" dirty="0">
                <a:solidFill>
                  <a:srgbClr val="0070C0"/>
                </a:solidFill>
              </a:rPr>
              <a:t>INCLUDED COMPONENTS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089377" y="1244600"/>
            <a:ext cx="1913484"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3663950"/>
            <a:ext cx="254952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281113" y="1244600"/>
            <a:ext cx="40338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b="1" dirty="0">
                <a:latin typeface="Arial" pitchFamily="34" charset="0"/>
              </a:rPr>
              <a:t>12 VDC 90W </a:t>
            </a:r>
          </a:p>
          <a:p>
            <a:pPr eaLnBrk="1" hangingPunct="1">
              <a:spcBef>
                <a:spcPct val="0"/>
              </a:spcBef>
              <a:buClrTx/>
              <a:buSzTx/>
              <a:buFontTx/>
              <a:buNone/>
            </a:pPr>
            <a:r>
              <a:rPr lang="en-US" altLang="en-US" sz="1800" b="1" dirty="0">
                <a:latin typeface="Arial" pitchFamily="34" charset="0"/>
              </a:rPr>
              <a:t>Single Output Power Supply for Touchscreen </a:t>
            </a:r>
          </a:p>
          <a:p>
            <a:pPr eaLnBrk="1" hangingPunct="1">
              <a:spcBef>
                <a:spcPct val="0"/>
              </a:spcBef>
              <a:buClrTx/>
              <a:buSzTx/>
              <a:buFontTx/>
              <a:buNone/>
            </a:pPr>
            <a:r>
              <a:rPr lang="en-US" altLang="en-US" sz="1800" dirty="0">
                <a:latin typeface="Arial" pitchFamily="34" charset="0"/>
              </a:rPr>
              <a:t>Resistant to short circuiting, overloading and over voltage</a:t>
            </a:r>
          </a:p>
          <a:p>
            <a:pPr eaLnBrk="1" hangingPunct="1">
              <a:spcBef>
                <a:spcPct val="0"/>
              </a:spcBef>
              <a:buClrTx/>
              <a:buSzTx/>
              <a:buFontTx/>
              <a:buNone/>
            </a:pPr>
            <a:r>
              <a:rPr lang="en-US" altLang="en-US" sz="1800" dirty="0">
                <a:latin typeface="Arial" pitchFamily="34" charset="0"/>
              </a:rPr>
              <a:t>Operating temperature up to 70</a:t>
            </a:r>
            <a:r>
              <a:rPr lang="en-US" altLang="en-US" sz="1800" baseline="30000" dirty="0">
                <a:latin typeface="Arial" pitchFamily="34" charset="0"/>
              </a:rPr>
              <a:t>0</a:t>
            </a:r>
            <a:r>
              <a:rPr lang="en-US" altLang="en-US" sz="1800" dirty="0">
                <a:latin typeface="Arial" pitchFamily="34" charset="0"/>
              </a:rPr>
              <a:t>C</a:t>
            </a:r>
          </a:p>
        </p:txBody>
      </p:sp>
      <p:sp>
        <p:nvSpPr>
          <p:cNvPr id="11" name="TextBox 10"/>
          <p:cNvSpPr txBox="1">
            <a:spLocks noChangeArrowheads="1"/>
          </p:cNvSpPr>
          <p:nvPr/>
        </p:nvSpPr>
        <p:spPr bwMode="auto">
          <a:xfrm>
            <a:off x="4162425" y="3846513"/>
            <a:ext cx="3686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70C0"/>
              </a:buClr>
              <a:buSzPct val="75000"/>
              <a:buFont typeface="Wingdings" pitchFamily="2" charset="2"/>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Clr>
                <a:srgbClr val="0070C0"/>
              </a:buClr>
              <a:buSzPct val="75000"/>
              <a:buFont typeface="Wingdings" pitchFamily="2" charset="2"/>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Tx/>
              <a:buSzTx/>
              <a:buFontTx/>
              <a:buNone/>
            </a:pPr>
            <a:r>
              <a:rPr lang="en-US" altLang="en-US" sz="1800" b="1" dirty="0">
                <a:latin typeface="Arial" pitchFamily="34" charset="0"/>
              </a:rPr>
              <a:t>Ethernet Crossover Cable</a:t>
            </a:r>
          </a:p>
          <a:p>
            <a:pPr eaLnBrk="1" hangingPunct="1">
              <a:spcBef>
                <a:spcPct val="0"/>
              </a:spcBef>
              <a:buClrTx/>
              <a:buSzTx/>
              <a:buFontTx/>
              <a:buNone/>
            </a:pPr>
            <a:r>
              <a:rPr lang="en-US" altLang="en-US" sz="1800" dirty="0">
                <a:latin typeface="Arial" pitchFamily="34" charset="0"/>
              </a:rPr>
              <a:t>7ft CAT 5e Crossover Patch Cord</a:t>
            </a:r>
          </a:p>
          <a:p>
            <a:pPr eaLnBrk="1" hangingPunct="1">
              <a:spcBef>
                <a:spcPct val="0"/>
              </a:spcBef>
              <a:buClrTx/>
              <a:buSzTx/>
              <a:buFontTx/>
              <a:buNone/>
            </a:pPr>
            <a:r>
              <a:rPr lang="en-US" altLang="en-US" sz="1800" dirty="0">
                <a:latin typeface="Arial" pitchFamily="34" charset="0"/>
              </a:rPr>
              <a:t>Orange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438" y="1116013"/>
            <a:ext cx="7310437"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69913" y="134938"/>
            <a:ext cx="8197850" cy="935037"/>
          </a:xfrm>
          <a:prstGeom prst="rect">
            <a:avLst/>
          </a:prstGeom>
        </p:spPr>
        <p:txBody>
          <a:bodyP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MCS-TOUCH – CONNECTION </a:t>
            </a:r>
          </a:p>
          <a:p>
            <a:pPr fontAlgn="auto">
              <a:spcAft>
                <a:spcPts val="0"/>
              </a:spcAft>
              <a:defRPr/>
            </a:pPr>
            <a:r>
              <a:rPr lang="en-US" sz="4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RS-485 TO ONE MCS-MAGNUM</a:t>
            </a:r>
          </a:p>
        </p:txBody>
      </p:sp>
      <p:pic>
        <p:nvPicPr>
          <p:cNvPr id="3" name="Picture 2" descr="A close up of a device&#10;&#10;Description automatically generated">
            <a:extLst>
              <a:ext uri="{FF2B5EF4-FFF2-40B4-BE49-F238E27FC236}">
                <a16:creationId xmlns:a16="http://schemas.microsoft.com/office/drawing/2014/main" id="{62A1CD1B-087B-4B6E-BF4C-A49D7186A3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2793" y="4122336"/>
            <a:ext cx="2018064" cy="2188262"/>
          </a:xfrm>
          <a:prstGeom prst="rect">
            <a:avLst/>
          </a:prstGeom>
        </p:spPr>
      </p:pic>
    </p:spTree>
  </p:cSld>
  <p:clrMapOvr>
    <a:masterClrMapping/>
  </p:clrMapOvr>
</p:sld>
</file>

<file path=ppt/theme/theme1.xml><?xml version="1.0" encoding="utf-8"?>
<a:theme xmlns:a="http://schemas.openxmlformats.org/drawingml/2006/main" name="MC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4214</TotalTime>
  <Words>2599</Words>
  <Application>Microsoft Office PowerPoint</Application>
  <PresentationFormat>On-screen Show (4:3)</PresentationFormat>
  <Paragraphs>351</Paragraphs>
  <Slides>51</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Arial</vt:lpstr>
      <vt:lpstr>Arial Black</vt:lpstr>
      <vt:lpstr>Arial Rounded MT Bold</vt:lpstr>
      <vt:lpstr>Calibri</vt:lpstr>
      <vt:lpstr>Wingdings</vt:lpstr>
      <vt:lpstr>MCS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INCLUDED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OnScreen Keyboard</vt:lpstr>
      <vt:lpstr>OnScreen Keyboard</vt:lpstr>
      <vt:lpstr>PowerPoint Presentation</vt:lpstr>
      <vt:lpstr>PowerPoint Presentation</vt:lpstr>
      <vt:lpstr>BEFORE MAKING ANY CHANGES</vt:lpstr>
      <vt:lpstr>Memory Lock</vt:lpstr>
      <vt:lpstr>Memory Lock</vt:lpstr>
      <vt:lpstr>   Setting or Changing  Network Connection  </vt:lpstr>
      <vt:lpstr>Setting Network Connections</vt:lpstr>
      <vt:lpstr>Setting up Network</vt:lpstr>
      <vt:lpstr>Setting up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dc:creator>
  <cp:lastModifiedBy>Donald Walterick</cp:lastModifiedBy>
  <cp:revision>337</cp:revision>
  <cp:lastPrinted>2015-02-11T18:17:32Z</cp:lastPrinted>
  <dcterms:created xsi:type="dcterms:W3CDTF">2013-01-03T15:01:33Z</dcterms:created>
  <dcterms:modified xsi:type="dcterms:W3CDTF">2022-02-24T14:13:06Z</dcterms:modified>
</cp:coreProperties>
</file>